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65" r:id="rId4"/>
    <p:sldId id="266" r:id="rId5"/>
    <p:sldId id="267" r:id="rId6"/>
    <p:sldId id="268" r:id="rId7"/>
    <p:sldId id="261" r:id="rId8"/>
    <p:sldId id="257" r:id="rId9"/>
    <p:sldId id="258" r:id="rId10"/>
    <p:sldId id="260" r:id="rId11"/>
    <p:sldId id="263" r:id="rId12"/>
    <p:sldId id="262" r:id="rId13"/>
    <p:sldId id="25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9978-0451-EC45-A5B8-EE85FCDDBDC8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C1582-9609-CD47-85F8-0412CDDF9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8A57-5498-8B40-B424-8C8A5E8A909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802E-AE91-7D4A-A1F4-782BF66C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Wall – large display behind cash register at</a:t>
            </a:r>
            <a:r>
              <a:rPr lang="en-US" baseline="0" dirty="0" smtClean="0"/>
              <a:t> </a:t>
            </a:r>
            <a:r>
              <a:rPr lang="en-US" baseline="0" smtClean="0"/>
              <a:t>convenience stores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802E-AE91-7D4A-A1F4-782BF66C337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2181-9D1A-BA44-B840-6F6015DB0E50}" type="datetimeFigureOut">
              <a:rPr lang="en-US" smtClean="0"/>
              <a:pPr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alityunfiltered.com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a.gov/TobaccoProducts/Labeling/Labeling/CigaretteWarningLabels/default.htm" TargetMode="Externa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242" y="1152274"/>
            <a:ext cx="3805293" cy="2736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it take to prevent tobacco use by young people?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147" y="4245635"/>
            <a:ext cx="6570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hlinkClick r:id="rId2"/>
              </a:rPr>
              <a:t>http://www.realityunfiltered.com/</a:t>
            </a:r>
            <a:r>
              <a:rPr lang="en-US" sz="3200" u="sng" dirty="0" smtClean="0">
                <a:hlinkClick r:id="rId2"/>
              </a:rPr>
              <a:t>#</a:t>
            </a:r>
            <a:r>
              <a:rPr lang="en-US" sz="3200" u="sng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54683" y="5849067"/>
            <a:ext cx="476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**Note: Slide must be in display mode to play.**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5" y="1152274"/>
            <a:ext cx="3787769" cy="2419022"/>
          </a:xfrm>
          <a:prstGeom prst="rect">
            <a:avLst/>
          </a:prstGeom>
          <a:ln w="254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39022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Most Americans live in a state or city that now bans indoor smoking.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45" y="1738788"/>
            <a:ext cx="3622783" cy="4919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72469"/>
            <a:ext cx="4289973" cy="1200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That is due to the governmental policies that have regulated the use of tobacco.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262413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Changes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14" y="2223811"/>
            <a:ext cx="3948386" cy="39023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Local governments in North Carolina have the right to restrict “Power Walls”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 Walls now banned in Canada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0" y="2223811"/>
            <a:ext cx="3462163" cy="3366372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46" y="274638"/>
            <a:ext cx="480286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September of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6" y="1788849"/>
            <a:ext cx="5001622" cy="48367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Warning labels will be more explicit</a:t>
            </a:r>
          </a:p>
          <a:p>
            <a:r>
              <a:rPr lang="en-US" dirty="0" smtClean="0"/>
              <a:t>Go to </a:t>
            </a:r>
            <a:r>
              <a:rPr lang="nl-NL" dirty="0">
                <a:hlinkClick r:id="rId2"/>
              </a:rPr>
              <a:t>http://www.fda.gov/TobaccoProducts/Labeling/Labeling/CigaretteWarningLabels/</a:t>
            </a:r>
            <a:r>
              <a:rPr lang="nl-NL" dirty="0" smtClean="0">
                <a:hlinkClick r:id="rId2"/>
              </a:rPr>
              <a:t>default.htm</a:t>
            </a:r>
            <a:r>
              <a:rPr lang="nl-NL" dirty="0" smtClean="0"/>
              <a:t> </a:t>
            </a:r>
            <a:r>
              <a:rPr lang="en-US" dirty="0" smtClean="0"/>
              <a:t>to see 10 examples of new warning labels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56" y="1600200"/>
            <a:ext cx="2832100" cy="48641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 These Laws and Policies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966" y="1797793"/>
            <a:ext cx="4149834" cy="2781661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>
                <a:solidFill>
                  <a:srgbClr val="FF0000"/>
                </a:solidFill>
              </a:rPr>
              <a:t>You </a:t>
            </a:r>
            <a:r>
              <a:rPr lang="en-US" sz="3027" dirty="0" err="1" smtClean="0">
                <a:solidFill>
                  <a:srgbClr val="FF0000"/>
                </a:solidFill>
              </a:rPr>
              <a:t>Betcha</a:t>
            </a:r>
            <a:r>
              <a:rPr lang="en-US" sz="3027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en-US" sz="1297" dirty="0" smtClean="0">
              <a:solidFill>
                <a:srgbClr val="FF0000"/>
              </a:solidFill>
            </a:endParaRPr>
          </a:p>
          <a:p>
            <a:r>
              <a:rPr lang="en-US" sz="3027" dirty="0" smtClean="0">
                <a:solidFill>
                  <a:srgbClr val="FF0000"/>
                </a:solidFill>
              </a:rPr>
              <a:t>The number of North Carolina middle school students who smoke has declined since 2007.</a:t>
            </a:r>
            <a:r>
              <a:rPr lang="en-US" sz="3027" dirty="0" smtClean="0"/>
              <a:t> </a:t>
            </a:r>
            <a:r>
              <a:rPr lang="en-US" dirty="0" smtClean="0"/>
              <a:t>						</a:t>
            </a:r>
            <a:r>
              <a:rPr lang="en-US" sz="1514" dirty="0" smtClean="0"/>
              <a:t>2011 NC MSRBS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90" y="1933428"/>
            <a:ext cx="3627630" cy="3645814"/>
          </a:xfrm>
          <a:prstGeom prst="rect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>
            <a:off x="4536966" y="4579454"/>
            <a:ext cx="4344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 Smoking has dropped 40%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in 100% tobacco-free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schools.</a:t>
            </a:r>
          </a:p>
          <a:p>
            <a:r>
              <a:rPr lang="en-US" sz="1200" dirty="0" smtClean="0"/>
              <a:t>				</a:t>
            </a:r>
            <a:r>
              <a:rPr lang="en-US" sz="1200" dirty="0" err="1" smtClean="0"/>
              <a:t>www.tobaccofreeschoolsnc.com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724" y="274638"/>
            <a:ext cx="4493173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Help for 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59" y="1600200"/>
            <a:ext cx="8758620" cy="1456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1-800-QUIT-NOW added to tobacco advertisements</a:t>
            </a:r>
          </a:p>
          <a:p>
            <a:r>
              <a:rPr lang="en-US" dirty="0" smtClean="0"/>
              <a:t>Toll-free number to speak with a Quit Coach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" y="3187465"/>
            <a:ext cx="9145677" cy="367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766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Laws and Policies </a:t>
            </a:r>
            <a:br>
              <a:rPr lang="en-US" dirty="0" smtClean="0"/>
            </a:br>
            <a:r>
              <a:rPr lang="en-US" dirty="0" smtClean="0"/>
              <a:t>about Tobacco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6" y="2559525"/>
            <a:ext cx="7264515" cy="345317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Levels of Government Authority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24" y="1600200"/>
            <a:ext cx="3633076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Local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2627">
            <a:off x="967171" y="1790481"/>
            <a:ext cx="33909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1961">
            <a:off x="564064" y="3455228"/>
            <a:ext cx="5171015" cy="2076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4437">
            <a:off x="3142741" y="4714264"/>
            <a:ext cx="5905500" cy="8043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32" y="274638"/>
            <a:ext cx="4720257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Risks for 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212"/>
            <a:ext cx="8229600" cy="4304951"/>
          </a:xfrm>
        </p:spPr>
        <p:txBody>
          <a:bodyPr/>
          <a:lstStyle/>
          <a:p>
            <a:r>
              <a:rPr lang="en-US" dirty="0" smtClean="0">
                <a:solidFill>
                  <a:srgbClr val="215968"/>
                </a:solidFill>
              </a:rPr>
              <a:t>Death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Addiction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Lung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Cancer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Stroke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Heart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Harm to baby if pregnant mother smokes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52" y="1600200"/>
            <a:ext cx="4433777" cy="3521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54" y="274638"/>
            <a:ext cx="6661073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Risks for Spit Tobacco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570" y="1600200"/>
            <a:ext cx="4158229" cy="4525963"/>
          </a:xfrm>
        </p:spPr>
        <p:txBody>
          <a:bodyPr/>
          <a:lstStyle/>
          <a:p>
            <a:r>
              <a:rPr lang="en-US" dirty="0" smtClean="0"/>
              <a:t>Mouth cancer</a:t>
            </a:r>
          </a:p>
          <a:p>
            <a:r>
              <a:rPr lang="en-US" dirty="0" smtClean="0"/>
              <a:t>Gum disease</a:t>
            </a:r>
          </a:p>
          <a:p>
            <a:r>
              <a:rPr lang="en-US" dirty="0" smtClean="0"/>
              <a:t>Tooth loss</a:t>
            </a:r>
          </a:p>
          <a:p>
            <a:r>
              <a:rPr lang="en-US" dirty="0" smtClean="0"/>
              <a:t>Addiction</a:t>
            </a:r>
          </a:p>
          <a:p>
            <a:pPr>
              <a:buNone/>
            </a:pPr>
            <a:r>
              <a:rPr lang="en-US" dirty="0" smtClean="0"/>
              <a:t>*Not a safe alternative to smoking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22" y="2222500"/>
            <a:ext cx="3519356" cy="2797814"/>
          </a:xfrm>
          <a:prstGeom prst="rect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681" y="274638"/>
            <a:ext cx="603809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Risks of Secondhand Smoke</a:t>
            </a:r>
            <a:br>
              <a:rPr lang="en-US" dirty="0" smtClean="0"/>
            </a:br>
            <a:r>
              <a:rPr lang="en-US" dirty="0" smtClean="0"/>
              <a:t>for Non-Smokers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98" y="2036881"/>
            <a:ext cx="3930602" cy="4089282"/>
          </a:xfrm>
        </p:spPr>
        <p:txBody>
          <a:bodyPr/>
          <a:lstStyle/>
          <a:p>
            <a:r>
              <a:rPr lang="en-US" dirty="0" smtClean="0">
                <a:solidFill>
                  <a:srgbClr val="215968"/>
                </a:solidFill>
              </a:rPr>
              <a:t>Heart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Cancer 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Bronchitis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Pneumonia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Asthma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5" y="2036881"/>
            <a:ext cx="3821661" cy="302878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02" y="148897"/>
            <a:ext cx="6236139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Intent of Laws and Policies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8" y="1602828"/>
            <a:ext cx="4659586" cy="4799723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reduce youth smoking</a:t>
            </a:r>
          </a:p>
          <a:p>
            <a:r>
              <a:rPr lang="en-US" sz="2400" dirty="0" smtClean="0"/>
              <a:t>To encourage adult smokers to quit</a:t>
            </a:r>
          </a:p>
          <a:p>
            <a:r>
              <a:rPr lang="en-US" sz="2400" dirty="0" smtClean="0"/>
              <a:t>To reduce non-smokers’ exposure to secondhand smoke</a:t>
            </a:r>
          </a:p>
          <a:p>
            <a:r>
              <a:rPr lang="en-US" sz="2400" dirty="0" smtClean="0"/>
              <a:t>To require truth in labeling and advertisements </a:t>
            </a:r>
          </a:p>
          <a:p>
            <a:r>
              <a:rPr lang="en-US" sz="2400" dirty="0" smtClean="0"/>
              <a:t>To reduce the financial costs of tobacco-related diseases</a:t>
            </a:r>
          </a:p>
          <a:p>
            <a:r>
              <a:rPr lang="en-US" sz="2400" dirty="0" smtClean="0"/>
              <a:t>To reduce injury and premature death from tobacco-related diseases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14" y="1990132"/>
            <a:ext cx="3923862" cy="2562818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Woman in Restaurant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31" y="2592552"/>
            <a:ext cx="5687844" cy="4093998"/>
          </a:xfrm>
          <a:prstGeom prst="rect">
            <a:avLst/>
          </a:prstGeom>
          <a:ln w="41275">
            <a:solidFill>
              <a:schemeClr val="accent3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805794" y="1707932"/>
            <a:ext cx="3407104" cy="1664138"/>
          </a:xfrm>
          <a:prstGeom prst="wedgeRoundRectCallout">
            <a:avLst>
              <a:gd name="adj1" fmla="val 57766"/>
              <a:gd name="adj2" fmla="val 66546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Will everyone in the restaurant PLEASE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stop coughing?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103" y="274638"/>
            <a:ext cx="342462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January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792" y="1751724"/>
            <a:ext cx="3817007" cy="31994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North Carolina’s ban on smoking in restaurants went into effect.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Families can enjoy a meal without being exposed to dangerous secondhand smoke.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43" y="1871717"/>
            <a:ext cx="3769053" cy="3350995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345</Words>
  <Application>Microsoft Macintosh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will it take to prevent tobacco use by young people?</vt:lpstr>
      <vt:lpstr>Laws and Policies  about Tobacco Use</vt:lpstr>
      <vt:lpstr>Levels of Government Authority</vt:lpstr>
      <vt:lpstr>Risks for Smokers</vt:lpstr>
      <vt:lpstr>Risks for Spit Tobacco Users</vt:lpstr>
      <vt:lpstr>Risks of Secondhand Smoke for Non-Smokers</vt:lpstr>
      <vt:lpstr>Intent of Laws and Policies</vt:lpstr>
      <vt:lpstr>Woman in Restaurant</vt:lpstr>
      <vt:lpstr>January 2010</vt:lpstr>
      <vt:lpstr>Most Americans live in a state or city that now bans indoor smoking.</vt:lpstr>
      <vt:lpstr>Changes in Advertising</vt:lpstr>
      <vt:lpstr>September of 2012</vt:lpstr>
      <vt:lpstr>Do These Laws and Policies Work?</vt:lpstr>
      <vt:lpstr>Help for Smokers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and Policies  about Tobacco Use</dc:title>
  <dc:creator>Donna Breitenstein</dc:creator>
  <cp:lastModifiedBy>Microsoft Office User</cp:lastModifiedBy>
  <cp:revision>6</cp:revision>
  <cp:lastPrinted>2012-04-02T13:13:22Z</cp:lastPrinted>
  <dcterms:created xsi:type="dcterms:W3CDTF">2012-04-02T14:38:03Z</dcterms:created>
  <dcterms:modified xsi:type="dcterms:W3CDTF">2012-05-27T13:41:38Z</dcterms:modified>
</cp:coreProperties>
</file>