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5" r:id="rId1"/>
  </p:sldMasterIdLst>
  <p:notesMasterIdLst>
    <p:notesMasterId r:id="rId18"/>
  </p:notesMasterIdLst>
  <p:sldIdLst>
    <p:sldId id="256" r:id="rId2"/>
    <p:sldId id="269" r:id="rId3"/>
    <p:sldId id="275" r:id="rId4"/>
    <p:sldId id="268" r:id="rId5"/>
    <p:sldId id="258" r:id="rId6"/>
    <p:sldId id="271" r:id="rId7"/>
    <p:sldId id="259" r:id="rId8"/>
    <p:sldId id="263" r:id="rId9"/>
    <p:sldId id="265" r:id="rId10"/>
    <p:sldId id="264" r:id="rId11"/>
    <p:sldId id="266" r:id="rId12"/>
    <p:sldId id="267" r:id="rId13"/>
    <p:sldId id="261" r:id="rId14"/>
    <p:sldId id="272" r:id="rId15"/>
    <p:sldId id="274" r:id="rId16"/>
    <p:sldId id="262"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5pPr>
    <a:lvl6pPr marL="2286000" algn="l" defTabSz="914400" rtl="0" eaLnBrk="1" latinLnBrk="0" hangingPunct="1">
      <a:defRPr sz="2400" kern="1200">
        <a:solidFill>
          <a:schemeClr val="tx1"/>
        </a:solidFill>
        <a:latin typeface="Arial" charset="0"/>
        <a:ea typeface="ＭＳ Ｐゴシック" pitchFamily="-106" charset="-128"/>
        <a:cs typeface="+mn-cs"/>
      </a:defRPr>
    </a:lvl6pPr>
    <a:lvl7pPr marL="2743200" algn="l" defTabSz="914400" rtl="0" eaLnBrk="1" latinLnBrk="0" hangingPunct="1">
      <a:defRPr sz="2400" kern="1200">
        <a:solidFill>
          <a:schemeClr val="tx1"/>
        </a:solidFill>
        <a:latin typeface="Arial" charset="0"/>
        <a:ea typeface="ＭＳ Ｐゴシック" pitchFamily="-106" charset="-128"/>
        <a:cs typeface="+mn-cs"/>
      </a:defRPr>
    </a:lvl7pPr>
    <a:lvl8pPr marL="3200400" algn="l" defTabSz="914400" rtl="0" eaLnBrk="1" latinLnBrk="0" hangingPunct="1">
      <a:defRPr sz="2400" kern="1200">
        <a:solidFill>
          <a:schemeClr val="tx1"/>
        </a:solidFill>
        <a:latin typeface="Arial" charset="0"/>
        <a:ea typeface="ＭＳ Ｐゴシック" pitchFamily="-106" charset="-128"/>
        <a:cs typeface="+mn-cs"/>
      </a:defRPr>
    </a:lvl8pPr>
    <a:lvl9pPr marL="3657600" algn="l" defTabSz="914400" rtl="0" eaLnBrk="1" latinLnBrk="0" hangingPunct="1">
      <a:defRPr sz="2400"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55" autoAdjust="0"/>
  </p:normalViewPr>
  <p:slideViewPr>
    <p:cSldViewPr>
      <p:cViewPr varScale="1">
        <p:scale>
          <a:sx n="101" d="100"/>
          <a:sy n="101" d="100"/>
        </p:scale>
        <p:origin x="-22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921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921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9C5BBBF-B4F2-4EF3-BC46-080C377DC240}" type="slidenum">
              <a:rPr lang="en-US"/>
              <a:pPr/>
              <a:t>‹#›</a:t>
            </a:fld>
            <a:endParaRPr lang="en-US"/>
          </a:p>
        </p:txBody>
      </p:sp>
    </p:spTree>
    <p:extLst>
      <p:ext uri="{BB962C8B-B14F-4D97-AF65-F5344CB8AC3E}">
        <p14:creationId xmlns:p14="http://schemas.microsoft.com/office/powerpoint/2010/main" val="5059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A7016C6-205C-4BE3-8D86-B10E0F444202}"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5BBBF-B4F2-4EF3-BC46-080C377DC240}" type="slidenum">
              <a:rPr lang="en-US" smtClean="0"/>
              <a:pPr/>
              <a:t>11</a:t>
            </a:fld>
            <a:endParaRPr lang="en-US"/>
          </a:p>
        </p:txBody>
      </p:sp>
    </p:spTree>
    <p:extLst>
      <p:ext uri="{BB962C8B-B14F-4D97-AF65-F5344CB8AC3E}">
        <p14:creationId xmlns:p14="http://schemas.microsoft.com/office/powerpoint/2010/main" val="242892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248400" y="6248400"/>
            <a:ext cx="1905000" cy="457200"/>
          </a:xfrm>
        </p:spPr>
        <p:txBody>
          <a:bodyPr/>
          <a:lstStyle>
            <a:lvl1pPr>
              <a:defRPr/>
            </a:lvl1pPr>
          </a:lstStyle>
          <a:p>
            <a:fld id="{FFD2FF56-BBE9-472F-B55B-3791C5761E2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C925AF-69FB-408F-A5FB-45F94C9A668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762000"/>
            <a:ext cx="18097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762000"/>
            <a:ext cx="52768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1C4C81-94A2-4C67-889D-B17523101E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B7C9E5-5743-47CD-AF91-CC2EA59FB2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8A8729-BB10-4498-93E6-B2895835A9B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BB9E259-3FCD-48D3-A671-44D9E557C04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BFB8353-AFD6-4BF8-AE29-E6565C055B5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E772AD3-9A6F-44C9-878F-A199D7103CB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191119B-E681-420F-80C4-62551785A4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30C3AB-6859-43B7-A7CB-651A67EFBF7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2CE787C-AA48-4361-ADA1-5D5B83C1ED1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762000"/>
            <a:ext cx="6934200" cy="1085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6" name="Rectangle 4"/>
          <p:cNvSpPr>
            <a:spLocks noGrp="1" noChangeArrowheads="1"/>
          </p:cNvSpPr>
          <p:nvPr>
            <p:ph type="dt" sz="half" idx="2"/>
          </p:nvPr>
        </p:nvSpPr>
        <p:spPr bwMode="auto">
          <a:xfrm>
            <a:off x="990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90118" name="Rectangle 6"/>
          <p:cNvSpPr>
            <a:spLocks noGrp="1" noChangeArrowheads="1"/>
          </p:cNvSpPr>
          <p:nvPr>
            <p:ph type="sldNum" sz="quarter" idx="4"/>
          </p:nvPr>
        </p:nvSpPr>
        <p:spPr bwMode="auto">
          <a:xfrm>
            <a:off x="6324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Verdana" pitchFamily="-106" charset="0"/>
                <a:ea typeface="MS Pゴシック" pitchFamily="-92" charset="-128"/>
              </a:defRPr>
            </a:lvl1pPr>
          </a:lstStyle>
          <a:p>
            <a:fld id="{5E716780-D02F-4454-8D87-CBCAF15591C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pitchFamily="-106" charset="0"/>
          <a:ea typeface="MS Pゴシック" pitchFamily="-92" charset="-128"/>
          <a:cs typeface="MS Pゴシック" pitchFamily="-92" charset="-128"/>
        </a:defRPr>
      </a:lvl2pPr>
      <a:lvl3pPr algn="ctr" rtl="0" eaLnBrk="0" fontAlgn="base" hangingPunct="0">
        <a:spcBef>
          <a:spcPct val="0"/>
        </a:spcBef>
        <a:spcAft>
          <a:spcPct val="0"/>
        </a:spcAft>
        <a:defRPr sz="4000">
          <a:solidFill>
            <a:schemeClr val="tx2"/>
          </a:solidFill>
          <a:latin typeface="Verdana" pitchFamily="-106" charset="0"/>
          <a:ea typeface="MS Pゴシック" pitchFamily="-92" charset="-128"/>
          <a:cs typeface="MS Pゴシック" pitchFamily="-92" charset="-128"/>
        </a:defRPr>
      </a:lvl3pPr>
      <a:lvl4pPr algn="ctr" rtl="0" eaLnBrk="0" fontAlgn="base" hangingPunct="0">
        <a:spcBef>
          <a:spcPct val="0"/>
        </a:spcBef>
        <a:spcAft>
          <a:spcPct val="0"/>
        </a:spcAft>
        <a:defRPr sz="4000">
          <a:solidFill>
            <a:schemeClr val="tx2"/>
          </a:solidFill>
          <a:latin typeface="Verdana" pitchFamily="-106" charset="0"/>
          <a:ea typeface="MS Pゴシック" pitchFamily="-92" charset="-128"/>
          <a:cs typeface="MS Pゴシック" pitchFamily="-92" charset="-128"/>
        </a:defRPr>
      </a:lvl4pPr>
      <a:lvl5pPr algn="ctr" rtl="0" eaLnBrk="0" fontAlgn="base" hangingPunct="0">
        <a:spcBef>
          <a:spcPct val="0"/>
        </a:spcBef>
        <a:spcAft>
          <a:spcPct val="0"/>
        </a:spcAft>
        <a:defRPr sz="4000">
          <a:solidFill>
            <a:schemeClr val="tx2"/>
          </a:solidFill>
          <a:latin typeface="Verdana" pitchFamily="-106" charset="0"/>
          <a:ea typeface="MS Pゴシック" pitchFamily="-92" charset="-128"/>
          <a:cs typeface="MS Pゴシック" pitchFamily="-92" charset="-128"/>
        </a:defRPr>
      </a:lvl5pPr>
      <a:lvl6pPr marL="457200" algn="ctr" rtl="0" fontAlgn="base">
        <a:spcBef>
          <a:spcPct val="0"/>
        </a:spcBef>
        <a:spcAft>
          <a:spcPct val="0"/>
        </a:spcAft>
        <a:defRPr sz="4000">
          <a:solidFill>
            <a:schemeClr val="tx2"/>
          </a:solidFill>
          <a:latin typeface="Verdana" pitchFamily="-106" charset="0"/>
          <a:ea typeface="MS Pゴシック" pitchFamily="-92" charset="-128"/>
          <a:cs typeface="MS Pゴシック" pitchFamily="-92" charset="-128"/>
        </a:defRPr>
      </a:lvl6pPr>
      <a:lvl7pPr marL="914400" algn="ctr" rtl="0" fontAlgn="base">
        <a:spcBef>
          <a:spcPct val="0"/>
        </a:spcBef>
        <a:spcAft>
          <a:spcPct val="0"/>
        </a:spcAft>
        <a:defRPr sz="4000">
          <a:solidFill>
            <a:schemeClr val="tx2"/>
          </a:solidFill>
          <a:latin typeface="Verdana" pitchFamily="-106" charset="0"/>
          <a:ea typeface="MS Pゴシック" pitchFamily="-92" charset="-128"/>
          <a:cs typeface="MS Pゴシック" pitchFamily="-92" charset="-128"/>
        </a:defRPr>
      </a:lvl7pPr>
      <a:lvl8pPr marL="1371600" algn="ctr" rtl="0" fontAlgn="base">
        <a:spcBef>
          <a:spcPct val="0"/>
        </a:spcBef>
        <a:spcAft>
          <a:spcPct val="0"/>
        </a:spcAft>
        <a:defRPr sz="4000">
          <a:solidFill>
            <a:schemeClr val="tx2"/>
          </a:solidFill>
          <a:latin typeface="Verdana" pitchFamily="-106" charset="0"/>
          <a:ea typeface="MS Pゴシック" pitchFamily="-92" charset="-128"/>
          <a:cs typeface="MS Pゴシック" pitchFamily="-92" charset="-128"/>
        </a:defRPr>
      </a:lvl8pPr>
      <a:lvl9pPr marL="1828800" algn="ctr" rtl="0" fontAlgn="base">
        <a:spcBef>
          <a:spcPct val="0"/>
        </a:spcBef>
        <a:spcAft>
          <a:spcPct val="0"/>
        </a:spcAft>
        <a:defRPr sz="4000">
          <a:solidFill>
            <a:schemeClr val="tx2"/>
          </a:solidFill>
          <a:latin typeface="Verdana" pitchFamily="-106"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ww.usda.gov" TargetMode="External"/><Relationship Id="rId4" Type="http://schemas.openxmlformats.org/officeDocument/2006/relationships/hyperlink" Target="http://www.aahperd.org" TargetMode="External"/><Relationship Id="rId5" Type="http://schemas.openxmlformats.org/officeDocument/2006/relationships/hyperlink" Target="http://www.mypyramid.gov" TargetMode="External"/><Relationship Id="rId6" Type="http://schemas.openxmlformats.org/officeDocument/2006/relationships/hyperlink" Target="http://www.americanheart.org" TargetMode="External"/><Relationship Id="rId7" Type="http://schemas.openxmlformats.org/officeDocument/2006/relationships/hyperlink" Target="http://www.beactivenc.org" TargetMode="External"/><Relationship Id="rId8" Type="http://schemas.openxmlformats.org/officeDocument/2006/relationships/hyperlink" Target="http://www.eatsmartmovemore.com" TargetMode="External"/><Relationship Id="rId9"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http://www.cdc.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267200" y="1828800"/>
            <a:ext cx="4267200" cy="1143000"/>
          </a:xfrm>
        </p:spPr>
        <p:txBody>
          <a:bodyPr/>
          <a:lstStyle/>
          <a:p>
            <a:pPr algn="l" eaLnBrk="1" hangingPunct="1"/>
            <a:r>
              <a:rPr lang="en-US" b="1" dirty="0" smtClean="0">
                <a:solidFill>
                  <a:schemeClr val="hlink"/>
                </a:solidFill>
              </a:rPr>
              <a:t>Physical Activity: </a:t>
            </a:r>
            <a:br>
              <a:rPr lang="en-US" b="1" dirty="0" smtClean="0">
                <a:solidFill>
                  <a:schemeClr val="hlink"/>
                </a:solidFill>
              </a:rPr>
            </a:br>
            <a:r>
              <a:rPr lang="en-US" b="1" dirty="0" smtClean="0">
                <a:solidFill>
                  <a:schemeClr val="hlink"/>
                </a:solidFill>
              </a:rPr>
              <a:t>A Habit for Life</a:t>
            </a:r>
            <a:endParaRPr lang="en-US" dirty="0" smtClean="0"/>
          </a:p>
        </p:txBody>
      </p:sp>
      <p:sp>
        <p:nvSpPr>
          <p:cNvPr id="14339" name="Rectangle 3"/>
          <p:cNvSpPr>
            <a:spLocks noGrp="1" noChangeArrowheads="1"/>
          </p:cNvSpPr>
          <p:nvPr>
            <p:ph type="subTitle" idx="1"/>
          </p:nvPr>
        </p:nvSpPr>
        <p:spPr>
          <a:xfrm>
            <a:off x="4267200" y="3810000"/>
            <a:ext cx="4495800" cy="2667000"/>
          </a:xfrm>
        </p:spPr>
        <p:txBody>
          <a:bodyPr/>
          <a:lstStyle/>
          <a:p>
            <a:pPr algn="l"/>
            <a:r>
              <a:rPr lang="en-US" dirty="0" smtClean="0"/>
              <a:t>7.NPA.4.1</a:t>
            </a:r>
          </a:p>
          <a:p>
            <a:pPr algn="l"/>
            <a:r>
              <a:rPr lang="en-US" dirty="0" smtClean="0"/>
              <a:t>Design goals for increasing physical activity and strategies for achieving those goals.</a:t>
            </a:r>
          </a:p>
        </p:txBody>
      </p:sp>
      <p:pic>
        <p:nvPicPr>
          <p:cNvPr id="3" name="Picture 2"/>
          <p:cNvPicPr>
            <a:picLocks noChangeAspect="1"/>
          </p:cNvPicPr>
          <p:nvPr/>
        </p:nvPicPr>
        <p:blipFill>
          <a:blip r:embed="rId3"/>
          <a:stretch>
            <a:fillRect/>
          </a:stretch>
        </p:blipFill>
        <p:spPr>
          <a:xfrm>
            <a:off x="1752600" y="1219200"/>
            <a:ext cx="2057400" cy="4904695"/>
          </a:xfrm>
          <a:prstGeom prst="rect">
            <a:avLst/>
          </a:prstGeom>
          <a:effectLst>
            <a:softEdge rad="165100"/>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solidFill>
                  <a:srgbClr val="7030A0"/>
                </a:solidFill>
              </a:rPr>
              <a:t>Activity to </a:t>
            </a:r>
            <a:br>
              <a:rPr lang="en-US" dirty="0" smtClean="0">
                <a:solidFill>
                  <a:srgbClr val="7030A0"/>
                </a:solidFill>
              </a:rPr>
            </a:br>
            <a:r>
              <a:rPr lang="en-US" dirty="0" smtClean="0">
                <a:solidFill>
                  <a:srgbClr val="7030A0"/>
                </a:solidFill>
              </a:rPr>
              <a:t>Increase Flexibility</a:t>
            </a:r>
          </a:p>
        </p:txBody>
      </p:sp>
      <p:sp>
        <p:nvSpPr>
          <p:cNvPr id="21507" name="Rectangle 5"/>
          <p:cNvSpPr>
            <a:spLocks noChangeArrowheads="1"/>
          </p:cNvSpPr>
          <p:nvPr/>
        </p:nvSpPr>
        <p:spPr bwMode="auto">
          <a:xfrm>
            <a:off x="1447800" y="2033588"/>
            <a:ext cx="6172200" cy="457200"/>
          </a:xfrm>
          <a:prstGeom prst="rect">
            <a:avLst/>
          </a:prstGeom>
          <a:noFill/>
          <a:ln w="9525">
            <a:noFill/>
            <a:miter lim="800000"/>
            <a:headEnd/>
            <a:tailEnd/>
          </a:ln>
        </p:spPr>
        <p:txBody>
          <a:bodyPr>
            <a:spAutoFit/>
          </a:bodyPr>
          <a:lstStyle/>
          <a:p>
            <a:endParaRPr lang="en-US"/>
          </a:p>
        </p:txBody>
      </p:sp>
      <p:sp>
        <p:nvSpPr>
          <p:cNvPr id="21508" name="Rectangle 6"/>
          <p:cNvSpPr>
            <a:spLocks noGrp="1" noChangeArrowheads="1"/>
          </p:cNvSpPr>
          <p:nvPr>
            <p:ph type="body" idx="1"/>
          </p:nvPr>
        </p:nvSpPr>
        <p:spPr>
          <a:xfrm>
            <a:off x="914400" y="1981200"/>
            <a:ext cx="5334000" cy="4114800"/>
          </a:xfrm>
        </p:spPr>
        <p:txBody>
          <a:bodyPr/>
          <a:lstStyle/>
          <a:p>
            <a:pPr eaLnBrk="1" hangingPunct="1"/>
            <a:r>
              <a:rPr lang="en-US" sz="2400" dirty="0" smtClean="0">
                <a:solidFill>
                  <a:schemeClr val="hlink"/>
                </a:solidFill>
              </a:rPr>
              <a:t>Helps you move easily, keeping your muscles relaxed and your joints mobile.</a:t>
            </a:r>
          </a:p>
          <a:p>
            <a:pPr eaLnBrk="1" hangingPunct="1"/>
            <a:r>
              <a:rPr lang="en-US" sz="2400" dirty="0" smtClean="0">
                <a:solidFill>
                  <a:schemeClr val="hlink"/>
                </a:solidFill>
              </a:rPr>
              <a:t>Helps prevent injury.</a:t>
            </a:r>
          </a:p>
          <a:p>
            <a:pPr eaLnBrk="1" hangingPunct="1"/>
            <a:r>
              <a:rPr lang="en-US" sz="2400" dirty="0" smtClean="0">
                <a:solidFill>
                  <a:schemeClr val="hlink"/>
                </a:solidFill>
              </a:rPr>
              <a:t>Stretch slowly and smoothly. Use gentle, continuous movement for 20-40 seconds.</a:t>
            </a:r>
          </a:p>
          <a:p>
            <a:pPr eaLnBrk="1" hangingPunct="1"/>
            <a:r>
              <a:rPr lang="en-US" sz="2400" dirty="0" smtClean="0">
                <a:solidFill>
                  <a:schemeClr val="hlink"/>
                </a:solidFill>
              </a:rPr>
              <a:t>Recommended 4 to 6 days a week.</a:t>
            </a:r>
          </a:p>
          <a:p>
            <a:pPr eaLnBrk="1" hangingPunct="1"/>
            <a:endParaRPr lang="en-US" sz="2400" dirty="0" smtClean="0"/>
          </a:p>
        </p:txBody>
      </p:sp>
      <p:pic>
        <p:nvPicPr>
          <p:cNvPr id="21511" name="Picture 7" descr="C:\Documents and Settings\Terri Mitchell\Local Settings\Temporary Internet Files\Content.IE5\GZSU7Z26\MP900422164[1].jpg"/>
          <p:cNvPicPr>
            <a:picLocks noChangeAspect="1" noChangeArrowheads="1"/>
          </p:cNvPicPr>
          <p:nvPr/>
        </p:nvPicPr>
        <p:blipFill>
          <a:blip r:embed="rId2"/>
          <a:srcRect l="15909"/>
          <a:stretch>
            <a:fillRect/>
          </a:stretch>
        </p:blipFill>
        <p:spPr bwMode="auto">
          <a:xfrm>
            <a:off x="6172200" y="2057400"/>
            <a:ext cx="2819400" cy="33528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C:\Documents and Settings\Terri Mitchell\Local Settings\Temporary Internet Files\Content.IE5\JYXNQ9DU\MP900403054[1].jpg"/>
          <p:cNvPicPr>
            <a:picLocks noChangeAspect="1" noChangeArrowheads="1"/>
          </p:cNvPicPr>
          <p:nvPr/>
        </p:nvPicPr>
        <p:blipFill>
          <a:blip r:embed="rId3">
            <a:lum bright="70000" contrast="-70000"/>
          </a:blip>
          <a:srcRect/>
          <a:stretch>
            <a:fillRect/>
          </a:stretch>
        </p:blipFill>
        <p:spPr bwMode="auto">
          <a:xfrm>
            <a:off x="167030" y="609600"/>
            <a:ext cx="8595970" cy="5751095"/>
          </a:xfrm>
          <a:prstGeom prst="rect">
            <a:avLst/>
          </a:prstGeom>
          <a:ln>
            <a:noFill/>
          </a:ln>
          <a:effectLst>
            <a:softEdge rad="112500"/>
          </a:effectLst>
        </p:spPr>
      </p:pic>
      <p:sp>
        <p:nvSpPr>
          <p:cNvPr id="22530" name="Rectangle 2"/>
          <p:cNvSpPr>
            <a:spLocks noGrp="1" noChangeArrowheads="1"/>
          </p:cNvSpPr>
          <p:nvPr>
            <p:ph type="title"/>
          </p:nvPr>
        </p:nvSpPr>
        <p:spPr>
          <a:xfrm>
            <a:off x="1143000" y="762000"/>
            <a:ext cx="5791200" cy="1085850"/>
          </a:xfrm>
        </p:spPr>
        <p:txBody>
          <a:bodyPr/>
          <a:lstStyle/>
          <a:p>
            <a:pPr eaLnBrk="1" hangingPunct="1"/>
            <a:r>
              <a:rPr lang="en-US" dirty="0" smtClean="0">
                <a:solidFill>
                  <a:srgbClr val="7030A0"/>
                </a:solidFill>
              </a:rPr>
              <a:t>Activity to </a:t>
            </a:r>
            <a:br>
              <a:rPr lang="en-US" dirty="0" smtClean="0">
                <a:solidFill>
                  <a:srgbClr val="7030A0"/>
                </a:solidFill>
              </a:rPr>
            </a:br>
            <a:r>
              <a:rPr lang="en-US" dirty="0" smtClean="0">
                <a:solidFill>
                  <a:srgbClr val="7030A0"/>
                </a:solidFill>
              </a:rPr>
              <a:t>Increase Strength</a:t>
            </a:r>
          </a:p>
        </p:txBody>
      </p:sp>
      <p:sp>
        <p:nvSpPr>
          <p:cNvPr id="22531" name="Rectangle 3"/>
          <p:cNvSpPr>
            <a:spLocks noGrp="1" noChangeArrowheads="1"/>
          </p:cNvSpPr>
          <p:nvPr>
            <p:ph type="body" idx="1"/>
          </p:nvPr>
        </p:nvSpPr>
        <p:spPr>
          <a:xfrm>
            <a:off x="2590800" y="1981200"/>
            <a:ext cx="5486400" cy="4495800"/>
          </a:xfrm>
        </p:spPr>
        <p:txBody>
          <a:bodyPr/>
          <a:lstStyle/>
          <a:p>
            <a:pPr eaLnBrk="1" hangingPunct="1">
              <a:lnSpc>
                <a:spcPct val="90000"/>
              </a:lnSpc>
            </a:pPr>
            <a:r>
              <a:rPr lang="en-US" dirty="0" smtClean="0">
                <a:solidFill>
                  <a:schemeClr val="hlink"/>
                </a:solidFill>
              </a:rPr>
              <a:t>Helps muscles and bones stay strong, improves posture, prevents osteoporosis</a:t>
            </a:r>
          </a:p>
          <a:p>
            <a:pPr eaLnBrk="1" hangingPunct="1">
              <a:lnSpc>
                <a:spcPct val="90000"/>
              </a:lnSpc>
            </a:pPr>
            <a:r>
              <a:rPr lang="en-US" dirty="0" smtClean="0">
                <a:solidFill>
                  <a:schemeClr val="hlink"/>
                </a:solidFill>
              </a:rPr>
              <a:t>Includes lifting weights, push-ups and crunches, jumping</a:t>
            </a:r>
          </a:p>
          <a:p>
            <a:pPr eaLnBrk="1" hangingPunct="1">
              <a:lnSpc>
                <a:spcPct val="90000"/>
              </a:lnSpc>
            </a:pPr>
            <a:r>
              <a:rPr lang="en-US" dirty="0" smtClean="0">
                <a:solidFill>
                  <a:schemeClr val="hlink"/>
                </a:solidFill>
              </a:rPr>
              <a:t>Recommended 2 to 4 days a week (rest at least one day between sessions)</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762000"/>
            <a:ext cx="6934200" cy="3657600"/>
          </a:xfrm>
        </p:spPr>
        <p:txBody>
          <a:bodyPr/>
          <a:lstStyle/>
          <a:p>
            <a:pPr eaLnBrk="1" hangingPunct="1"/>
            <a:r>
              <a:rPr lang="en-US" dirty="0" smtClean="0">
                <a:solidFill>
                  <a:schemeClr val="hlink"/>
                </a:solidFill>
              </a:rPr>
              <a:t>How much time do we need to exercise?</a:t>
            </a:r>
            <a:r>
              <a:rPr lang="en-US" dirty="0" smtClean="0"/>
              <a:t> </a:t>
            </a:r>
          </a:p>
        </p:txBody>
      </p:sp>
      <p:pic>
        <p:nvPicPr>
          <p:cNvPr id="23555" name="Picture 4"/>
          <p:cNvPicPr>
            <a:picLocks noChangeAspect="1" noChangeArrowheads="1"/>
          </p:cNvPicPr>
          <p:nvPr/>
        </p:nvPicPr>
        <p:blipFill>
          <a:blip r:embed="rId2"/>
          <a:srcRect/>
          <a:stretch>
            <a:fillRect/>
          </a:stretch>
        </p:blipFill>
        <p:spPr bwMode="auto">
          <a:xfrm>
            <a:off x="3048000" y="3581400"/>
            <a:ext cx="2792412" cy="294290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609600"/>
            <a:ext cx="7772400" cy="762000"/>
          </a:xfrm>
        </p:spPr>
        <p:txBody>
          <a:bodyPr/>
          <a:lstStyle/>
          <a:p>
            <a:pPr eaLnBrk="1" hangingPunct="1"/>
            <a:r>
              <a:rPr lang="en-US" sz="2800" dirty="0" smtClean="0">
                <a:solidFill>
                  <a:srgbClr val="7030A0"/>
                </a:solidFill>
              </a:rPr>
              <a:t>General Guide: Less vigorous, more time. </a:t>
            </a:r>
            <a:br>
              <a:rPr lang="en-US" sz="2800" dirty="0" smtClean="0">
                <a:solidFill>
                  <a:srgbClr val="7030A0"/>
                </a:solidFill>
              </a:rPr>
            </a:br>
            <a:r>
              <a:rPr lang="en-US" sz="2800" dirty="0" smtClean="0">
                <a:solidFill>
                  <a:srgbClr val="7030A0"/>
                </a:solidFill>
              </a:rPr>
              <a:t>More vigorous, less time.</a:t>
            </a:r>
          </a:p>
        </p:txBody>
      </p:sp>
      <p:sp>
        <p:nvSpPr>
          <p:cNvPr id="24579" name="Rectangle 3"/>
          <p:cNvSpPr>
            <a:spLocks noGrp="1" noChangeArrowheads="1"/>
          </p:cNvSpPr>
          <p:nvPr>
            <p:ph type="body" idx="1"/>
          </p:nvPr>
        </p:nvSpPr>
        <p:spPr>
          <a:xfrm>
            <a:off x="2590800" y="1447800"/>
            <a:ext cx="5486400" cy="4953000"/>
          </a:xfrm>
        </p:spPr>
        <p:txBody>
          <a:bodyPr/>
          <a:lstStyle/>
          <a:p>
            <a:pPr eaLnBrk="1" hangingPunct="1">
              <a:lnSpc>
                <a:spcPct val="90000"/>
              </a:lnSpc>
            </a:pPr>
            <a:r>
              <a:rPr lang="en-US" sz="1600" dirty="0" smtClean="0">
                <a:solidFill>
                  <a:schemeClr val="hlink"/>
                </a:solidFill>
              </a:rPr>
              <a:t>Washing and waxing a car- 45-60 minutes</a:t>
            </a:r>
          </a:p>
          <a:p>
            <a:pPr eaLnBrk="1" hangingPunct="1">
              <a:lnSpc>
                <a:spcPct val="90000"/>
              </a:lnSpc>
            </a:pPr>
            <a:r>
              <a:rPr lang="en-US" sz="1600" dirty="0" smtClean="0">
                <a:solidFill>
                  <a:schemeClr val="hlink"/>
                </a:solidFill>
              </a:rPr>
              <a:t>Washing windows or floors- 45-60 minutes</a:t>
            </a:r>
          </a:p>
          <a:p>
            <a:pPr eaLnBrk="1" hangingPunct="1">
              <a:lnSpc>
                <a:spcPct val="90000"/>
              </a:lnSpc>
            </a:pPr>
            <a:r>
              <a:rPr lang="en-US" sz="1600" dirty="0" smtClean="0">
                <a:solidFill>
                  <a:schemeClr val="hlink"/>
                </a:solidFill>
              </a:rPr>
              <a:t>Playing volleyball- 45 minutes</a:t>
            </a:r>
          </a:p>
          <a:p>
            <a:pPr eaLnBrk="1" hangingPunct="1">
              <a:lnSpc>
                <a:spcPct val="90000"/>
              </a:lnSpc>
            </a:pPr>
            <a:r>
              <a:rPr lang="en-US" sz="1600" dirty="0" smtClean="0">
                <a:solidFill>
                  <a:schemeClr val="hlink"/>
                </a:solidFill>
              </a:rPr>
              <a:t>Playing touch football- 30-45 minutes</a:t>
            </a:r>
          </a:p>
          <a:p>
            <a:pPr eaLnBrk="1" hangingPunct="1">
              <a:lnSpc>
                <a:spcPct val="90000"/>
              </a:lnSpc>
            </a:pPr>
            <a:r>
              <a:rPr lang="en-US" sz="1600" dirty="0" smtClean="0">
                <a:solidFill>
                  <a:schemeClr val="hlink"/>
                </a:solidFill>
              </a:rPr>
              <a:t>Gardening- 30-45 minutes</a:t>
            </a:r>
          </a:p>
          <a:p>
            <a:pPr eaLnBrk="1" hangingPunct="1">
              <a:lnSpc>
                <a:spcPct val="90000"/>
              </a:lnSpc>
            </a:pPr>
            <a:r>
              <a:rPr lang="en-US" sz="1600" dirty="0" smtClean="0">
                <a:solidFill>
                  <a:schemeClr val="hlink"/>
                </a:solidFill>
              </a:rPr>
              <a:t>Wheeling self in wheelchair- 30-40 minutes</a:t>
            </a:r>
          </a:p>
          <a:p>
            <a:pPr eaLnBrk="1" hangingPunct="1">
              <a:lnSpc>
                <a:spcPct val="90000"/>
              </a:lnSpc>
            </a:pPr>
            <a:r>
              <a:rPr lang="en-US" sz="1600" dirty="0" smtClean="0">
                <a:solidFill>
                  <a:schemeClr val="hlink"/>
                </a:solidFill>
              </a:rPr>
              <a:t>Walking 1.75 miles in 35 minutes (20 minutes/mile)</a:t>
            </a:r>
          </a:p>
          <a:p>
            <a:pPr eaLnBrk="1" hangingPunct="1">
              <a:lnSpc>
                <a:spcPct val="90000"/>
              </a:lnSpc>
            </a:pPr>
            <a:r>
              <a:rPr lang="en-US" sz="1600" dirty="0" smtClean="0">
                <a:solidFill>
                  <a:schemeClr val="hlink"/>
                </a:solidFill>
              </a:rPr>
              <a:t>Basketball (shooting baskets)- 30 minutes</a:t>
            </a:r>
          </a:p>
          <a:p>
            <a:pPr eaLnBrk="1" hangingPunct="1">
              <a:lnSpc>
                <a:spcPct val="90000"/>
              </a:lnSpc>
            </a:pPr>
            <a:r>
              <a:rPr lang="en-US" sz="1600" dirty="0" smtClean="0">
                <a:solidFill>
                  <a:schemeClr val="hlink"/>
                </a:solidFill>
              </a:rPr>
              <a:t>Bicycling 5 miles- 30 minutes</a:t>
            </a:r>
          </a:p>
          <a:p>
            <a:pPr eaLnBrk="1" hangingPunct="1">
              <a:lnSpc>
                <a:spcPct val="90000"/>
              </a:lnSpc>
            </a:pPr>
            <a:r>
              <a:rPr lang="en-US" sz="1600" dirty="0" smtClean="0">
                <a:solidFill>
                  <a:schemeClr val="hlink"/>
                </a:solidFill>
              </a:rPr>
              <a:t>Dancing fast (social)- 30 minutes</a:t>
            </a:r>
          </a:p>
          <a:p>
            <a:pPr eaLnBrk="1" hangingPunct="1">
              <a:lnSpc>
                <a:spcPct val="90000"/>
              </a:lnSpc>
            </a:pPr>
            <a:r>
              <a:rPr lang="en-US" sz="1600" dirty="0" smtClean="0">
                <a:solidFill>
                  <a:schemeClr val="hlink"/>
                </a:solidFill>
              </a:rPr>
              <a:t>Raking leaves- 30 minutes</a:t>
            </a:r>
          </a:p>
          <a:p>
            <a:pPr eaLnBrk="1" hangingPunct="1">
              <a:lnSpc>
                <a:spcPct val="90000"/>
              </a:lnSpc>
            </a:pPr>
            <a:r>
              <a:rPr lang="en-US" sz="1600" dirty="0" smtClean="0">
                <a:solidFill>
                  <a:schemeClr val="hlink"/>
                </a:solidFill>
              </a:rPr>
              <a:t>Water aerobics- 30 minutes</a:t>
            </a:r>
          </a:p>
          <a:p>
            <a:pPr eaLnBrk="1" hangingPunct="1">
              <a:lnSpc>
                <a:spcPct val="90000"/>
              </a:lnSpc>
            </a:pPr>
            <a:r>
              <a:rPr lang="en-US" sz="1600" dirty="0" smtClean="0">
                <a:solidFill>
                  <a:schemeClr val="hlink"/>
                </a:solidFill>
              </a:rPr>
              <a:t>Swimming laps- 20 minutes</a:t>
            </a:r>
          </a:p>
          <a:p>
            <a:pPr eaLnBrk="1" hangingPunct="1">
              <a:lnSpc>
                <a:spcPct val="90000"/>
              </a:lnSpc>
            </a:pPr>
            <a:r>
              <a:rPr lang="en-US" sz="1600" dirty="0" smtClean="0">
                <a:solidFill>
                  <a:schemeClr val="hlink"/>
                </a:solidFill>
              </a:rPr>
              <a:t>Wheelchair basketball- 20 minutes</a:t>
            </a:r>
          </a:p>
          <a:p>
            <a:pPr eaLnBrk="1" hangingPunct="1">
              <a:lnSpc>
                <a:spcPct val="90000"/>
              </a:lnSpc>
            </a:pPr>
            <a:r>
              <a:rPr lang="en-US" sz="1600" dirty="0" smtClean="0">
                <a:solidFill>
                  <a:schemeClr val="hlink"/>
                </a:solidFill>
              </a:rPr>
              <a:t>Basketball (playing a game)- 15-20 minutes</a:t>
            </a:r>
          </a:p>
          <a:p>
            <a:pPr eaLnBrk="1" hangingPunct="1">
              <a:lnSpc>
                <a:spcPct val="90000"/>
              </a:lnSpc>
            </a:pPr>
            <a:r>
              <a:rPr lang="en-US" sz="1600" dirty="0" smtClean="0">
                <a:solidFill>
                  <a:schemeClr val="hlink"/>
                </a:solidFill>
              </a:rPr>
              <a:t>Jumping rope- 15 minutes</a:t>
            </a:r>
          </a:p>
          <a:p>
            <a:pPr eaLnBrk="1" hangingPunct="1">
              <a:lnSpc>
                <a:spcPct val="90000"/>
              </a:lnSpc>
            </a:pPr>
            <a:r>
              <a:rPr lang="en-US" sz="1600" dirty="0" smtClean="0">
                <a:solidFill>
                  <a:schemeClr val="hlink"/>
                </a:solidFill>
              </a:rPr>
              <a:t>Walking stairs- 15 minutes</a:t>
            </a:r>
          </a:p>
          <a:p>
            <a:pPr eaLnBrk="1" hangingPunct="1">
              <a:lnSpc>
                <a:spcPct val="90000"/>
              </a:lnSpc>
            </a:pPr>
            <a:endParaRPr lang="en-US" sz="1600" dirty="0" smtClean="0"/>
          </a:p>
        </p:txBody>
      </p:sp>
      <p:pic>
        <p:nvPicPr>
          <p:cNvPr id="24580" name="Picture 4"/>
          <p:cNvPicPr>
            <a:picLocks noChangeAspect="1" noChangeArrowheads="1"/>
          </p:cNvPicPr>
          <p:nvPr/>
        </p:nvPicPr>
        <p:blipFill>
          <a:blip r:embed="rId2"/>
          <a:srcRect/>
          <a:stretch>
            <a:fillRect/>
          </a:stretch>
        </p:blipFill>
        <p:spPr bwMode="auto">
          <a:xfrm>
            <a:off x="76200" y="2133600"/>
            <a:ext cx="2439792" cy="3657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4400" dirty="0" smtClean="0">
                <a:solidFill>
                  <a:srgbClr val="7030A0"/>
                </a:solidFill>
              </a:rPr>
              <a:t>Barriers—Yikes!</a:t>
            </a:r>
            <a:endParaRPr lang="en-US" sz="4400" dirty="0">
              <a:solidFill>
                <a:srgbClr val="7030A0"/>
              </a:solidFill>
            </a:endParaRPr>
          </a:p>
        </p:txBody>
      </p:sp>
      <p:sp>
        <p:nvSpPr>
          <p:cNvPr id="6" name="Content Placeholder 5"/>
          <p:cNvSpPr>
            <a:spLocks noGrp="1"/>
          </p:cNvSpPr>
          <p:nvPr>
            <p:ph sz="half" idx="2"/>
          </p:nvPr>
        </p:nvSpPr>
        <p:spPr>
          <a:xfrm>
            <a:off x="836612" y="2174875"/>
            <a:ext cx="4040188" cy="2168525"/>
          </a:xfrm>
        </p:spPr>
        <p:txBody>
          <a:bodyPr/>
          <a:lstStyle/>
          <a:p>
            <a:pPr lvl="0" eaLnBrk="1" hangingPunct="1">
              <a:buClr>
                <a:srgbClr val="A981E9"/>
              </a:buClr>
              <a:buSzPct val="90000"/>
              <a:defRPr/>
            </a:pPr>
            <a:r>
              <a:rPr lang="en-US" dirty="0" smtClean="0"/>
              <a:t>Not enough time</a:t>
            </a:r>
          </a:p>
          <a:p>
            <a:pPr lvl="0" eaLnBrk="1" hangingPunct="1">
              <a:buClr>
                <a:srgbClr val="A981E9"/>
              </a:buClr>
              <a:buSzPct val="90000"/>
              <a:defRPr/>
            </a:pPr>
            <a:r>
              <a:rPr lang="en-US" dirty="0" smtClean="0"/>
              <a:t>Accidentally quit</a:t>
            </a:r>
          </a:p>
          <a:p>
            <a:pPr lvl="0" eaLnBrk="1" hangingPunct="1">
              <a:buClr>
                <a:srgbClr val="A981E9"/>
              </a:buClr>
              <a:buSzPct val="90000"/>
              <a:defRPr/>
            </a:pPr>
            <a:r>
              <a:rPr lang="en-US" dirty="0" smtClean="0"/>
              <a:t>Need a partner</a:t>
            </a:r>
          </a:p>
          <a:p>
            <a:pPr lvl="0" eaLnBrk="1" hangingPunct="1">
              <a:buClr>
                <a:srgbClr val="A981E9"/>
              </a:buClr>
              <a:buSzPct val="90000"/>
              <a:defRPr/>
            </a:pPr>
            <a:r>
              <a:rPr lang="en-US" dirty="0" smtClean="0"/>
              <a:t>Draw attention</a:t>
            </a:r>
          </a:p>
          <a:p>
            <a:endParaRPr lang="en-US" dirty="0"/>
          </a:p>
        </p:txBody>
      </p:sp>
      <p:sp>
        <p:nvSpPr>
          <p:cNvPr id="8" name="Content Placeholder 7"/>
          <p:cNvSpPr>
            <a:spLocks noGrp="1"/>
          </p:cNvSpPr>
          <p:nvPr>
            <p:ph sz="quarter" idx="4"/>
          </p:nvPr>
        </p:nvSpPr>
        <p:spPr>
          <a:xfrm>
            <a:off x="4873625" y="2174875"/>
            <a:ext cx="4041775" cy="1711325"/>
          </a:xfrm>
        </p:spPr>
        <p:txBody>
          <a:bodyPr/>
          <a:lstStyle/>
          <a:p>
            <a:pPr eaLnBrk="1" hangingPunct="1">
              <a:buClr>
                <a:srgbClr val="A981E9"/>
              </a:buClr>
              <a:buSzPct val="90000"/>
              <a:defRPr/>
            </a:pPr>
            <a:r>
              <a:rPr lang="en-US" dirty="0" smtClean="0"/>
              <a:t>Goals too far-fetched</a:t>
            </a:r>
          </a:p>
          <a:p>
            <a:pPr eaLnBrk="1" hangingPunct="1">
              <a:buClr>
                <a:srgbClr val="A981E9"/>
              </a:buClr>
              <a:buSzPct val="90000"/>
              <a:defRPr/>
            </a:pPr>
            <a:r>
              <a:rPr lang="en-US" dirty="0" smtClean="0"/>
              <a:t>No fun</a:t>
            </a:r>
          </a:p>
          <a:p>
            <a:pPr eaLnBrk="1" hangingPunct="1">
              <a:buClr>
                <a:srgbClr val="A981E9"/>
              </a:buClr>
              <a:buSzPct val="90000"/>
              <a:defRPr/>
            </a:pPr>
            <a:r>
              <a:rPr lang="en-US" dirty="0" smtClean="0"/>
              <a:t>Physical Problems</a:t>
            </a:r>
          </a:p>
          <a:p>
            <a:pPr>
              <a:buNone/>
            </a:pPr>
            <a:endParaRPr lang="en-US" dirty="0"/>
          </a:p>
        </p:txBody>
      </p:sp>
      <p:pic>
        <p:nvPicPr>
          <p:cNvPr id="9" name="Picture 8" descr="j0120901"/>
          <p:cNvPicPr>
            <a:picLocks noChangeAspect="1" noChangeArrowheads="1"/>
          </p:cNvPicPr>
          <p:nvPr/>
        </p:nvPicPr>
        <p:blipFill>
          <a:blip r:embed="rId2"/>
          <a:srcRect/>
          <a:stretch>
            <a:fillRect/>
          </a:stretch>
        </p:blipFill>
        <p:spPr bwMode="auto">
          <a:xfrm>
            <a:off x="3429000" y="1676400"/>
            <a:ext cx="1465263" cy="4648200"/>
          </a:xfrm>
          <a:prstGeom prst="rect">
            <a:avLst/>
          </a:prstGeom>
          <a:noFill/>
          <a:ln w="9525">
            <a:noFill/>
            <a:miter lim="800000"/>
            <a:headEnd/>
            <a:tailEnd/>
          </a:ln>
        </p:spPr>
      </p:pic>
      <p:sp>
        <p:nvSpPr>
          <p:cNvPr id="10" name="TextBox 8"/>
          <p:cNvSpPr txBox="1">
            <a:spLocks noChangeArrowheads="1"/>
          </p:cNvSpPr>
          <p:nvPr/>
        </p:nvSpPr>
        <p:spPr bwMode="auto">
          <a:xfrm>
            <a:off x="4495800" y="4876800"/>
            <a:ext cx="4343400" cy="1323975"/>
          </a:xfrm>
          <a:prstGeom prst="rect">
            <a:avLst/>
          </a:prstGeom>
          <a:noFill/>
          <a:ln w="28575">
            <a:solidFill>
              <a:schemeClr val="tx1"/>
            </a:solidFill>
            <a:miter lim="800000"/>
            <a:headEnd/>
            <a:tailEnd/>
          </a:ln>
        </p:spPr>
        <p:txBody>
          <a:bodyPr wrap="square">
            <a:spAutoFit/>
          </a:bodyPr>
          <a:lstStyle/>
          <a:p>
            <a:r>
              <a:rPr lang="en-US" sz="2000" dirty="0"/>
              <a:t>What are some of the most common barriers for you to exercise?  How might you overcome at least two of these?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C:\Documents and Settings\Terri Mitchell\Local Settings\Temporary Internet Files\Content.IE5\2S0EULZT\MP900422161[1].jpg"/>
          <p:cNvPicPr>
            <a:picLocks noChangeAspect="1" noChangeArrowheads="1"/>
          </p:cNvPicPr>
          <p:nvPr/>
        </p:nvPicPr>
        <p:blipFill>
          <a:blip r:embed="rId2"/>
          <a:srcRect l="29412" r="25000"/>
          <a:stretch>
            <a:fillRect/>
          </a:stretch>
        </p:blipFill>
        <p:spPr bwMode="auto">
          <a:xfrm>
            <a:off x="6019800" y="95865"/>
            <a:ext cx="3048000" cy="6685935"/>
          </a:xfrm>
          <a:prstGeom prst="rect">
            <a:avLst/>
          </a:prstGeom>
          <a:ln>
            <a:noFill/>
          </a:ln>
          <a:effectLst>
            <a:softEdge rad="112500"/>
          </a:effectLst>
        </p:spPr>
      </p:pic>
      <p:sp>
        <p:nvSpPr>
          <p:cNvPr id="2" name="Title 1"/>
          <p:cNvSpPr>
            <a:spLocks noGrp="1"/>
          </p:cNvSpPr>
          <p:nvPr>
            <p:ph type="title"/>
          </p:nvPr>
        </p:nvSpPr>
        <p:spPr>
          <a:xfrm>
            <a:off x="762000" y="609600"/>
            <a:ext cx="5334000" cy="1085850"/>
          </a:xfrm>
        </p:spPr>
        <p:txBody>
          <a:bodyPr/>
          <a:lstStyle/>
          <a:p>
            <a:r>
              <a:rPr lang="en-US" dirty="0" smtClean="0">
                <a:solidFill>
                  <a:srgbClr val="7030A0"/>
                </a:solidFill>
              </a:rPr>
              <a:t>Tips for </a:t>
            </a:r>
            <a:br>
              <a:rPr lang="en-US" dirty="0" smtClean="0">
                <a:solidFill>
                  <a:srgbClr val="7030A0"/>
                </a:solidFill>
              </a:rPr>
            </a:br>
            <a:r>
              <a:rPr lang="en-US" dirty="0" smtClean="0">
                <a:solidFill>
                  <a:srgbClr val="7030A0"/>
                </a:solidFill>
              </a:rPr>
              <a:t>Exercising Success</a:t>
            </a:r>
            <a:endParaRPr lang="en-US" dirty="0">
              <a:solidFill>
                <a:srgbClr val="7030A0"/>
              </a:solidFill>
            </a:endParaRPr>
          </a:p>
        </p:txBody>
      </p:sp>
      <p:sp>
        <p:nvSpPr>
          <p:cNvPr id="3" name="Content Placeholder 2"/>
          <p:cNvSpPr>
            <a:spLocks noGrp="1"/>
          </p:cNvSpPr>
          <p:nvPr>
            <p:ph idx="1"/>
          </p:nvPr>
        </p:nvSpPr>
        <p:spPr>
          <a:xfrm>
            <a:off x="838200" y="1752600"/>
            <a:ext cx="5638800" cy="4343400"/>
          </a:xfrm>
        </p:spPr>
        <p:txBody>
          <a:bodyPr/>
          <a:lstStyle/>
          <a:p>
            <a:pPr eaLnBrk="1" hangingPunct="1">
              <a:buClr>
                <a:srgbClr val="66FFFF"/>
              </a:buClr>
              <a:buSzPct val="140000"/>
              <a:defRPr/>
            </a:pPr>
            <a:r>
              <a:rPr lang="en-US" sz="2400" dirty="0" smtClean="0"/>
              <a:t>Choose fun activities</a:t>
            </a:r>
          </a:p>
          <a:p>
            <a:pPr eaLnBrk="1" hangingPunct="1">
              <a:buClr>
                <a:srgbClr val="66FFFF"/>
              </a:buClr>
              <a:buSzPct val="140000"/>
              <a:defRPr/>
            </a:pPr>
            <a:r>
              <a:rPr lang="en-US" sz="2400" dirty="0" smtClean="0"/>
              <a:t>Add variety and alternate activities</a:t>
            </a:r>
          </a:p>
          <a:p>
            <a:pPr eaLnBrk="1" hangingPunct="1">
              <a:buClr>
                <a:srgbClr val="66FFFF"/>
              </a:buClr>
              <a:buSzPct val="140000"/>
              <a:defRPr/>
            </a:pPr>
            <a:r>
              <a:rPr lang="en-US" sz="2400" dirty="0" smtClean="0"/>
              <a:t>Wear comfortable and proper exercise clothing</a:t>
            </a:r>
          </a:p>
          <a:p>
            <a:pPr eaLnBrk="1" hangingPunct="1">
              <a:buClr>
                <a:srgbClr val="66FFFF"/>
              </a:buClr>
              <a:buSzPct val="140000"/>
              <a:defRPr/>
            </a:pPr>
            <a:r>
              <a:rPr lang="en-US" sz="2400" dirty="0" smtClean="0"/>
              <a:t>Choose a convenient time and place to exercise</a:t>
            </a:r>
          </a:p>
          <a:p>
            <a:pPr eaLnBrk="1" hangingPunct="1">
              <a:buClr>
                <a:srgbClr val="66FFFF"/>
              </a:buClr>
              <a:buSzPct val="140000"/>
              <a:defRPr/>
            </a:pPr>
            <a:r>
              <a:rPr lang="en-US" sz="2400" dirty="0" smtClean="0"/>
              <a:t>Use music to entertain</a:t>
            </a:r>
          </a:p>
          <a:p>
            <a:pPr eaLnBrk="1" hangingPunct="1">
              <a:buClr>
                <a:srgbClr val="66FFFF"/>
              </a:buClr>
              <a:buSzPct val="140000"/>
              <a:defRPr/>
            </a:pPr>
            <a:r>
              <a:rPr lang="en-US" sz="2400" dirty="0" smtClean="0"/>
              <a:t>Exercise with a friend</a:t>
            </a:r>
          </a:p>
          <a:p>
            <a:pPr eaLnBrk="1" hangingPunct="1">
              <a:buClr>
                <a:srgbClr val="66FFFF"/>
              </a:buClr>
              <a:buSzPct val="140000"/>
              <a:defRPr/>
            </a:pPr>
            <a:r>
              <a:rPr lang="en-US" sz="2400" dirty="0" smtClean="0"/>
              <a:t>Don’t overdo it!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62400" y="762000"/>
            <a:ext cx="4267200" cy="1085850"/>
          </a:xfrm>
        </p:spPr>
        <p:txBody>
          <a:bodyPr/>
          <a:lstStyle/>
          <a:p>
            <a:pPr eaLnBrk="1" hangingPunct="1"/>
            <a:r>
              <a:rPr lang="en-US" dirty="0" smtClean="0">
                <a:solidFill>
                  <a:schemeClr val="folHlink"/>
                </a:solidFill>
              </a:rPr>
              <a:t>A few resources…</a:t>
            </a:r>
            <a:endParaRPr lang="en-US" dirty="0" smtClean="0"/>
          </a:p>
        </p:txBody>
      </p:sp>
      <p:sp>
        <p:nvSpPr>
          <p:cNvPr id="25603" name="Rectangle 3"/>
          <p:cNvSpPr>
            <a:spLocks noGrp="1" noChangeArrowheads="1"/>
          </p:cNvSpPr>
          <p:nvPr>
            <p:ph type="body" idx="1"/>
          </p:nvPr>
        </p:nvSpPr>
        <p:spPr>
          <a:xfrm>
            <a:off x="3962400" y="1981200"/>
            <a:ext cx="4572000" cy="4114800"/>
          </a:xfrm>
        </p:spPr>
        <p:txBody>
          <a:bodyPr/>
          <a:lstStyle/>
          <a:p>
            <a:pPr eaLnBrk="1" hangingPunct="1">
              <a:lnSpc>
                <a:spcPct val="90000"/>
              </a:lnSpc>
            </a:pPr>
            <a:r>
              <a:rPr lang="en-US" sz="2400" dirty="0" smtClean="0">
                <a:hlinkClick r:id="rId2"/>
              </a:rPr>
              <a:t>www.cdc.gov</a:t>
            </a:r>
            <a:endParaRPr lang="en-US" sz="2400" dirty="0" smtClean="0"/>
          </a:p>
          <a:p>
            <a:pPr eaLnBrk="1" hangingPunct="1">
              <a:lnSpc>
                <a:spcPct val="90000"/>
              </a:lnSpc>
            </a:pPr>
            <a:r>
              <a:rPr lang="en-US" sz="2400" dirty="0" smtClean="0">
                <a:hlinkClick r:id="rId3"/>
              </a:rPr>
              <a:t>www.usda.gov</a:t>
            </a:r>
            <a:endParaRPr lang="en-US" sz="2400" dirty="0" smtClean="0"/>
          </a:p>
          <a:p>
            <a:pPr eaLnBrk="1" hangingPunct="1">
              <a:lnSpc>
                <a:spcPct val="90000"/>
              </a:lnSpc>
            </a:pPr>
            <a:r>
              <a:rPr lang="en-US" sz="2400" dirty="0" smtClean="0">
                <a:hlinkClick r:id="rId4"/>
              </a:rPr>
              <a:t>www.fitness.gov</a:t>
            </a:r>
          </a:p>
          <a:p>
            <a:pPr eaLnBrk="1" hangingPunct="1">
              <a:lnSpc>
                <a:spcPct val="90000"/>
              </a:lnSpc>
            </a:pPr>
            <a:r>
              <a:rPr lang="en-US" sz="2400" dirty="0" smtClean="0">
                <a:hlinkClick r:id="rId5"/>
              </a:rPr>
              <a:t>www.mypyramid.gov</a:t>
            </a:r>
            <a:endParaRPr lang="en-US" sz="2400" dirty="0" smtClean="0"/>
          </a:p>
          <a:p>
            <a:pPr eaLnBrk="1" hangingPunct="1">
              <a:lnSpc>
                <a:spcPct val="90000"/>
              </a:lnSpc>
            </a:pPr>
            <a:r>
              <a:rPr lang="en-US" sz="2400" dirty="0" smtClean="0">
                <a:hlinkClick r:id="rId6"/>
              </a:rPr>
              <a:t>www.americanheart.org</a:t>
            </a:r>
            <a:endParaRPr lang="en-US" sz="2400" dirty="0" smtClean="0"/>
          </a:p>
          <a:p>
            <a:pPr eaLnBrk="1" hangingPunct="1">
              <a:lnSpc>
                <a:spcPct val="90000"/>
              </a:lnSpc>
            </a:pPr>
            <a:r>
              <a:rPr lang="en-US" sz="2400" dirty="0" smtClean="0">
                <a:hlinkClick r:id="rId7"/>
              </a:rPr>
              <a:t>www.beactivenc.org</a:t>
            </a:r>
            <a:endParaRPr lang="en-US" sz="2400" dirty="0" smtClean="0"/>
          </a:p>
          <a:p>
            <a:pPr eaLnBrk="1" hangingPunct="1">
              <a:lnSpc>
                <a:spcPct val="90000"/>
              </a:lnSpc>
            </a:pPr>
            <a:r>
              <a:rPr lang="en-US" sz="2400" dirty="0" smtClean="0">
                <a:hlinkClick r:id="rId8"/>
              </a:rPr>
              <a:t>www.eatsmartmovemore.com</a:t>
            </a:r>
            <a:endParaRPr lang="en-US" sz="2400" dirty="0" smtClean="0"/>
          </a:p>
          <a:p>
            <a:pPr eaLnBrk="1" hangingPunct="1">
              <a:lnSpc>
                <a:spcPct val="90000"/>
              </a:lnSpc>
              <a:buFontTx/>
              <a:buNone/>
            </a:pPr>
            <a:endParaRPr lang="en-US" sz="2400" dirty="0" smtClean="0"/>
          </a:p>
          <a:p>
            <a:pPr eaLnBrk="1" hangingPunct="1">
              <a:lnSpc>
                <a:spcPct val="90000"/>
              </a:lnSpc>
              <a:buFontTx/>
              <a:buNone/>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p:txBody>
      </p:sp>
      <p:pic>
        <p:nvPicPr>
          <p:cNvPr id="7" name="Picture 6" descr="C:\Documents and Settings\Terri Mitchell\Local Settings\Temporary Internet Files\Content.IE5\JYXNQ9DU\MP900431308[1].jpg"/>
          <p:cNvPicPr>
            <a:picLocks noChangeAspect="1" noChangeArrowheads="1"/>
          </p:cNvPicPr>
          <p:nvPr/>
        </p:nvPicPr>
        <p:blipFill>
          <a:blip r:embed="rId9"/>
          <a:srcRect l="42222"/>
          <a:stretch>
            <a:fillRect/>
          </a:stretch>
        </p:blipFill>
        <p:spPr bwMode="auto">
          <a:xfrm>
            <a:off x="0" y="0"/>
            <a:ext cx="3962400" cy="6858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C:\Documents and Settings\Terri Mitchell\Local Settings\Temporary Internet Files\Content.IE5\JYXNQ9DU\MP900402380[1].jpg"/>
          <p:cNvPicPr>
            <a:picLocks noChangeAspect="1" noChangeArrowheads="1"/>
          </p:cNvPicPr>
          <p:nvPr/>
        </p:nvPicPr>
        <p:blipFill>
          <a:blip r:embed="rId2"/>
          <a:srcRect/>
          <a:stretch>
            <a:fillRect/>
          </a:stretch>
        </p:blipFill>
        <p:spPr bwMode="auto">
          <a:xfrm>
            <a:off x="0" y="3736848"/>
            <a:ext cx="2496312" cy="3121152"/>
          </a:xfrm>
          <a:prstGeom prst="rect">
            <a:avLst/>
          </a:prstGeom>
          <a:ln>
            <a:noFill/>
          </a:ln>
          <a:effectLst>
            <a:softEdge rad="112500"/>
          </a:effectLst>
        </p:spPr>
      </p:pic>
      <p:sp>
        <p:nvSpPr>
          <p:cNvPr id="2" name="Title 1"/>
          <p:cNvSpPr>
            <a:spLocks noGrp="1"/>
          </p:cNvSpPr>
          <p:nvPr>
            <p:ph type="title"/>
          </p:nvPr>
        </p:nvSpPr>
        <p:spPr>
          <a:xfrm>
            <a:off x="1143000" y="533400"/>
            <a:ext cx="6934200" cy="1085850"/>
          </a:xfrm>
        </p:spPr>
        <p:txBody>
          <a:bodyPr/>
          <a:lstStyle/>
          <a:p>
            <a:r>
              <a:rPr lang="en-US" dirty="0" smtClean="0">
                <a:solidFill>
                  <a:srgbClr val="7030A0"/>
                </a:solidFill>
              </a:rPr>
              <a:t>Warm Up Quiz</a:t>
            </a:r>
            <a:endParaRPr lang="en-US" dirty="0">
              <a:solidFill>
                <a:srgbClr val="7030A0"/>
              </a:solidFill>
            </a:endParaRPr>
          </a:p>
        </p:txBody>
      </p:sp>
      <p:sp>
        <p:nvSpPr>
          <p:cNvPr id="3" name="Content Placeholder 2"/>
          <p:cNvSpPr>
            <a:spLocks noGrp="1"/>
          </p:cNvSpPr>
          <p:nvPr>
            <p:ph idx="1"/>
          </p:nvPr>
        </p:nvSpPr>
        <p:spPr>
          <a:xfrm>
            <a:off x="1295400" y="1524000"/>
            <a:ext cx="7239000" cy="4114800"/>
          </a:xfrm>
        </p:spPr>
        <p:txBody>
          <a:bodyPr/>
          <a:lstStyle/>
          <a:p>
            <a:pPr marL="533400" indent="-533400" eaLnBrk="1" hangingPunct="1">
              <a:lnSpc>
                <a:spcPct val="90000"/>
              </a:lnSpc>
              <a:buClr>
                <a:srgbClr val="66FFFF"/>
              </a:buClr>
              <a:buSzTx/>
              <a:buFont typeface="Wingdings" pitchFamily="2" charset="2"/>
              <a:buNone/>
              <a:defRPr/>
            </a:pPr>
            <a:r>
              <a:rPr lang="en-US" dirty="0" smtClean="0"/>
              <a:t>1. To improve health you must do high-intensity exercise.  </a:t>
            </a:r>
          </a:p>
          <a:p>
            <a:pPr marL="533400" indent="-533400" eaLnBrk="1" hangingPunct="1">
              <a:lnSpc>
                <a:spcPct val="90000"/>
              </a:lnSpc>
              <a:buClr>
                <a:srgbClr val="66FFFF"/>
              </a:buClr>
              <a:buSzTx/>
              <a:buFont typeface="Wingdings" pitchFamily="2" charset="2"/>
              <a:buNone/>
              <a:defRPr/>
            </a:pPr>
            <a:r>
              <a:rPr lang="en-US" dirty="0" smtClean="0"/>
              <a:t>	T or F</a:t>
            </a:r>
          </a:p>
          <a:p>
            <a:pPr marL="533400" indent="-533400" eaLnBrk="1" hangingPunct="1">
              <a:lnSpc>
                <a:spcPct val="90000"/>
              </a:lnSpc>
              <a:buClr>
                <a:srgbClr val="66FFFF"/>
              </a:buClr>
              <a:buSzTx/>
              <a:buFont typeface="Wingdings" pitchFamily="2" charset="2"/>
              <a:buNone/>
              <a:defRPr/>
            </a:pPr>
            <a:r>
              <a:rPr lang="en-US" dirty="0" smtClean="0"/>
              <a:t>2. The best time to stretch is after a workout.     </a:t>
            </a:r>
          </a:p>
          <a:p>
            <a:pPr marL="533400" indent="-533400" eaLnBrk="1" hangingPunct="1">
              <a:lnSpc>
                <a:spcPct val="90000"/>
              </a:lnSpc>
              <a:buClr>
                <a:srgbClr val="66FFFF"/>
              </a:buClr>
              <a:buSzTx/>
              <a:buFont typeface="Wingdings" pitchFamily="2" charset="2"/>
              <a:buNone/>
              <a:defRPr/>
            </a:pPr>
            <a:r>
              <a:rPr lang="en-US" dirty="0" smtClean="0"/>
              <a:t>	T or F</a:t>
            </a:r>
          </a:p>
          <a:p>
            <a:pPr marL="533400" indent="-533400" eaLnBrk="1" hangingPunct="1">
              <a:lnSpc>
                <a:spcPct val="90000"/>
              </a:lnSpc>
              <a:buClr>
                <a:srgbClr val="66FFFF"/>
              </a:buClr>
              <a:buSzTx/>
              <a:buFont typeface="Wingdings" pitchFamily="2" charset="2"/>
              <a:buNone/>
              <a:defRPr/>
            </a:pPr>
            <a:r>
              <a:rPr lang="en-US" dirty="0" smtClean="0"/>
              <a:t>3.  If you want to lose fat around your middle to have a flat stomach, you should do sit-ups.   </a:t>
            </a:r>
          </a:p>
          <a:p>
            <a:pPr marL="533400" indent="-533400" eaLnBrk="1" hangingPunct="1">
              <a:lnSpc>
                <a:spcPct val="90000"/>
              </a:lnSpc>
              <a:buClr>
                <a:srgbClr val="66FFFF"/>
              </a:buClr>
              <a:buSzTx/>
              <a:buFont typeface="Wingdings" pitchFamily="2" charset="2"/>
              <a:buNone/>
              <a:defRPr/>
            </a:pPr>
            <a:r>
              <a:rPr lang="en-US" dirty="0" smtClean="0"/>
              <a:t>	T or F</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7" descr="C:\Documents and Settings\Terri Mitchell\Local Settings\Temporary Internet Files\Content.IE5\2S0EULZT\MP900428044[1].jpg"/>
          <p:cNvPicPr>
            <a:picLocks noChangeAspect="1" noChangeArrowheads="1"/>
          </p:cNvPicPr>
          <p:nvPr/>
        </p:nvPicPr>
        <p:blipFill>
          <a:blip r:embed="rId2"/>
          <a:srcRect t="17449" b="62520"/>
          <a:stretch>
            <a:fillRect/>
          </a:stretch>
        </p:blipFill>
        <p:spPr bwMode="auto">
          <a:xfrm>
            <a:off x="0" y="5638800"/>
            <a:ext cx="9144000" cy="1219200"/>
          </a:xfrm>
          <a:prstGeom prst="rect">
            <a:avLst/>
          </a:prstGeom>
          <a:ln>
            <a:noFill/>
          </a:ln>
          <a:effectLst>
            <a:softEdge rad="112500"/>
          </a:effectLst>
        </p:spPr>
      </p:pic>
      <p:sp>
        <p:nvSpPr>
          <p:cNvPr id="2" name="Title 1"/>
          <p:cNvSpPr>
            <a:spLocks noGrp="1"/>
          </p:cNvSpPr>
          <p:nvPr>
            <p:ph type="title"/>
          </p:nvPr>
        </p:nvSpPr>
        <p:spPr>
          <a:xfrm>
            <a:off x="1143000" y="533400"/>
            <a:ext cx="6934200" cy="1085850"/>
          </a:xfrm>
        </p:spPr>
        <p:txBody>
          <a:bodyPr/>
          <a:lstStyle/>
          <a:p>
            <a:r>
              <a:rPr lang="en-US" dirty="0" smtClean="0">
                <a:solidFill>
                  <a:srgbClr val="7030A0"/>
                </a:solidFill>
              </a:rPr>
              <a:t>Warm up Answers</a:t>
            </a:r>
            <a:endParaRPr lang="en-US" dirty="0">
              <a:solidFill>
                <a:srgbClr val="7030A0"/>
              </a:solidFill>
            </a:endParaRPr>
          </a:p>
        </p:txBody>
      </p:sp>
      <p:sp>
        <p:nvSpPr>
          <p:cNvPr id="3" name="Content Placeholder 2"/>
          <p:cNvSpPr>
            <a:spLocks noGrp="1"/>
          </p:cNvSpPr>
          <p:nvPr>
            <p:ph idx="1"/>
          </p:nvPr>
        </p:nvSpPr>
        <p:spPr>
          <a:xfrm>
            <a:off x="990600" y="1447800"/>
            <a:ext cx="7239000" cy="4114800"/>
          </a:xfrm>
        </p:spPr>
        <p:txBody>
          <a:bodyPr/>
          <a:lstStyle/>
          <a:p>
            <a:pPr marL="514350" indent="-514350">
              <a:buFont typeface="+mj-lt"/>
              <a:buAutoNum type="arabicPeriod"/>
              <a:defRPr/>
            </a:pPr>
            <a:r>
              <a:rPr lang="en-US" dirty="0" smtClean="0"/>
              <a:t>F - Moderate physical activity helps too!</a:t>
            </a:r>
          </a:p>
          <a:p>
            <a:pPr marL="514350" indent="-514350">
              <a:buFont typeface="+mj-lt"/>
              <a:buAutoNum type="arabicPeriod"/>
              <a:defRPr/>
            </a:pPr>
            <a:r>
              <a:rPr lang="en-US" dirty="0" smtClean="0"/>
              <a:t>T - Stretch farther and lower risk of injury when warm (different than warming up!)</a:t>
            </a:r>
          </a:p>
          <a:p>
            <a:pPr marL="514350" indent="-514350">
              <a:buFont typeface="+mj-lt"/>
              <a:buAutoNum type="arabicPeriod"/>
              <a:defRPr/>
            </a:pPr>
            <a:r>
              <a:rPr lang="en-US" dirty="0" smtClean="0"/>
              <a:t>F – Energy burn from doing sit-ups comes from all over the body, not just abs.  To burn fat, must do cardio-respiratory exercise.</a:t>
            </a:r>
            <a:endParaRPr lang="en-US" dirty="0" smtClean="0">
              <a:latin typeface="Times New Roman"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Objectives</a:t>
            </a:r>
            <a:endParaRPr lang="en-US" dirty="0">
              <a:solidFill>
                <a:srgbClr val="7030A0"/>
              </a:solidFill>
            </a:endParaRPr>
          </a:p>
        </p:txBody>
      </p:sp>
      <p:sp>
        <p:nvSpPr>
          <p:cNvPr id="3" name="Content Placeholder 2"/>
          <p:cNvSpPr>
            <a:spLocks noGrp="1"/>
          </p:cNvSpPr>
          <p:nvPr>
            <p:ph idx="1"/>
          </p:nvPr>
        </p:nvSpPr>
        <p:spPr>
          <a:xfrm>
            <a:off x="3581400" y="1981200"/>
            <a:ext cx="4648200" cy="4114800"/>
          </a:xfrm>
        </p:spPr>
        <p:txBody>
          <a:bodyPr/>
          <a:lstStyle/>
          <a:p>
            <a:pPr>
              <a:defRPr/>
            </a:pPr>
            <a:r>
              <a:rPr lang="en-US" dirty="0" smtClean="0"/>
              <a:t>Review the benefits of exercise</a:t>
            </a:r>
          </a:p>
          <a:p>
            <a:r>
              <a:rPr lang="en-US" dirty="0" smtClean="0"/>
              <a:t>Explain the types of physical activity</a:t>
            </a:r>
          </a:p>
          <a:p>
            <a:r>
              <a:rPr lang="en-US" dirty="0" smtClean="0"/>
              <a:t>Identify common barriers to exercise</a:t>
            </a:r>
          </a:p>
          <a:p>
            <a:endParaRPr lang="en-US" dirty="0"/>
          </a:p>
        </p:txBody>
      </p:sp>
      <p:pic>
        <p:nvPicPr>
          <p:cNvPr id="29699" name="Picture 3" descr="C:\Documents and Settings\Terri Mitchell\Local Settings\Temporary Internet Files\Content.IE5\JYXNQ9DU\MP900448604[1].jpg"/>
          <p:cNvPicPr>
            <a:picLocks noChangeAspect="1" noChangeArrowheads="1"/>
          </p:cNvPicPr>
          <p:nvPr/>
        </p:nvPicPr>
        <p:blipFill>
          <a:blip r:embed="rId2"/>
          <a:srcRect r="19272"/>
          <a:stretch>
            <a:fillRect/>
          </a:stretch>
        </p:blipFill>
        <p:spPr bwMode="auto">
          <a:xfrm>
            <a:off x="0" y="1524000"/>
            <a:ext cx="3352800" cy="458804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C:\Documents and Settings\Terri Mitchell\Local Settings\Temporary Internet Files\Content.IE5\GZSU7Z26\MP900422743[1].jpg"/>
          <p:cNvPicPr>
            <a:picLocks noChangeAspect="1" noChangeArrowheads="1"/>
          </p:cNvPicPr>
          <p:nvPr/>
        </p:nvPicPr>
        <p:blipFill>
          <a:blip r:embed="rId2"/>
          <a:srcRect l="18889" t="47778" r="35556"/>
          <a:stretch>
            <a:fillRect/>
          </a:stretch>
        </p:blipFill>
        <p:spPr bwMode="auto">
          <a:xfrm>
            <a:off x="6019800" y="3276600"/>
            <a:ext cx="3124200" cy="3581400"/>
          </a:xfrm>
          <a:prstGeom prst="rect">
            <a:avLst/>
          </a:prstGeom>
          <a:ln>
            <a:noFill/>
          </a:ln>
          <a:effectLst>
            <a:softEdge rad="112500"/>
          </a:effectLst>
        </p:spPr>
      </p:pic>
      <p:sp>
        <p:nvSpPr>
          <p:cNvPr id="17410" name="Rectangle 2"/>
          <p:cNvSpPr>
            <a:spLocks noGrp="1" noChangeArrowheads="1"/>
          </p:cNvSpPr>
          <p:nvPr>
            <p:ph type="title"/>
          </p:nvPr>
        </p:nvSpPr>
        <p:spPr>
          <a:xfrm>
            <a:off x="1143000" y="914400"/>
            <a:ext cx="6934200" cy="552450"/>
          </a:xfrm>
        </p:spPr>
        <p:txBody>
          <a:bodyPr/>
          <a:lstStyle/>
          <a:p>
            <a:pPr eaLnBrk="1" hangingPunct="1"/>
            <a:r>
              <a:rPr lang="en-US" sz="4800" dirty="0" smtClean="0">
                <a:solidFill>
                  <a:srgbClr val="7030A0"/>
                </a:solidFill>
              </a:rPr>
              <a:t>Benefits of Exercise</a:t>
            </a:r>
          </a:p>
        </p:txBody>
      </p:sp>
      <p:sp>
        <p:nvSpPr>
          <p:cNvPr id="17411" name="Rectangle 3"/>
          <p:cNvSpPr>
            <a:spLocks noGrp="1" noChangeArrowheads="1"/>
          </p:cNvSpPr>
          <p:nvPr>
            <p:ph type="body" idx="1"/>
          </p:nvPr>
        </p:nvSpPr>
        <p:spPr>
          <a:xfrm>
            <a:off x="990600" y="1752600"/>
            <a:ext cx="7239000" cy="3810000"/>
          </a:xfrm>
        </p:spPr>
        <p:txBody>
          <a:bodyPr/>
          <a:lstStyle/>
          <a:p>
            <a:pPr marL="514350" indent="-514350" eaLnBrk="1" hangingPunct="1">
              <a:buFont typeface="+mj-lt"/>
              <a:buAutoNum type="arabicPeriod"/>
              <a:defRPr/>
            </a:pPr>
            <a:r>
              <a:rPr lang="en-US" sz="2400" dirty="0" smtClean="0"/>
              <a:t>Improved cardio-respiratory (heart and lungs) functioning</a:t>
            </a:r>
          </a:p>
          <a:p>
            <a:pPr marL="514350" indent="-514350" eaLnBrk="1" hangingPunct="1">
              <a:buFont typeface="+mj-lt"/>
              <a:buAutoNum type="arabicPeriod"/>
              <a:defRPr/>
            </a:pPr>
            <a:r>
              <a:rPr lang="en-US" sz="2400" dirty="0" smtClean="0"/>
              <a:t>More efficient metabolism</a:t>
            </a:r>
          </a:p>
          <a:p>
            <a:pPr marL="514350" indent="-514350" eaLnBrk="1" hangingPunct="1">
              <a:buFont typeface="+mj-lt"/>
              <a:buAutoNum type="arabicPeriod"/>
              <a:defRPr/>
            </a:pPr>
            <a:r>
              <a:rPr lang="en-US" sz="2400" dirty="0" smtClean="0"/>
              <a:t>Improved body composition</a:t>
            </a:r>
          </a:p>
          <a:p>
            <a:pPr marL="514350" indent="-514350" eaLnBrk="1" hangingPunct="1">
              <a:buFont typeface="+mj-lt"/>
              <a:buAutoNum type="arabicPeriod"/>
              <a:defRPr/>
            </a:pPr>
            <a:r>
              <a:rPr lang="en-US" sz="2400" dirty="0" smtClean="0"/>
              <a:t>Disease prevention/management</a:t>
            </a:r>
          </a:p>
          <a:p>
            <a:pPr marL="514350" indent="-514350" eaLnBrk="1" hangingPunct="1">
              <a:buFont typeface="+mj-lt"/>
              <a:buAutoNum type="arabicPeriod"/>
              <a:defRPr/>
            </a:pPr>
            <a:r>
              <a:rPr lang="en-US" sz="2400" dirty="0" smtClean="0"/>
              <a:t>Improved immune function</a:t>
            </a:r>
          </a:p>
          <a:p>
            <a:pPr marL="514350" indent="-514350" eaLnBrk="1" hangingPunct="1">
              <a:buFont typeface="+mj-lt"/>
              <a:buAutoNum type="arabicPeriod"/>
              <a:defRPr/>
            </a:pPr>
            <a:r>
              <a:rPr lang="en-US" sz="2400" dirty="0" smtClean="0"/>
              <a:t>Prevention of injuries</a:t>
            </a:r>
          </a:p>
          <a:p>
            <a:pPr marL="514350" indent="-514350" eaLnBrk="1" hangingPunct="1">
              <a:buFont typeface="+mj-lt"/>
              <a:buAutoNum type="arabicPeriod"/>
              <a:defRPr/>
            </a:pPr>
            <a:r>
              <a:rPr lang="en-US" sz="2400" dirty="0" smtClean="0"/>
              <a:t>Improved wellness for life!</a:t>
            </a:r>
            <a:endParaRPr lang="en-US" sz="1800" dirty="0" smtClean="0"/>
          </a:p>
          <a:p>
            <a:pPr eaLnBrk="1" hangingPunct="1"/>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Documents and Settings\Terri Mitchell\Local Settings\Temporary Internet Files\Content.IE5\2S0EULZT\MP900430733[1].jpg"/>
          <p:cNvPicPr>
            <a:picLocks noChangeAspect="1" noChangeArrowheads="1"/>
          </p:cNvPicPr>
          <p:nvPr/>
        </p:nvPicPr>
        <p:blipFill>
          <a:blip r:embed="rId2">
            <a:lum bright="70000" contrast="-70000"/>
          </a:blip>
          <a:srcRect/>
          <a:stretch>
            <a:fillRect/>
          </a:stretch>
        </p:blipFill>
        <p:spPr bwMode="auto">
          <a:xfrm>
            <a:off x="2286000" y="0"/>
            <a:ext cx="6858000" cy="6858000"/>
          </a:xfrm>
          <a:prstGeom prst="rect">
            <a:avLst/>
          </a:prstGeom>
          <a:noFill/>
        </p:spPr>
      </p:pic>
      <p:sp>
        <p:nvSpPr>
          <p:cNvPr id="2" name="Title 1"/>
          <p:cNvSpPr>
            <a:spLocks noGrp="1"/>
          </p:cNvSpPr>
          <p:nvPr>
            <p:ph type="title"/>
          </p:nvPr>
        </p:nvSpPr>
        <p:spPr>
          <a:xfrm>
            <a:off x="838200" y="762000"/>
            <a:ext cx="7467600" cy="1085850"/>
          </a:xfrm>
        </p:spPr>
        <p:txBody>
          <a:bodyPr/>
          <a:lstStyle/>
          <a:p>
            <a:r>
              <a:rPr lang="en-US" sz="3600" smtClean="0">
                <a:solidFill>
                  <a:srgbClr val="7030A0"/>
                </a:solidFill>
              </a:rPr>
              <a:t>Also…Improves </a:t>
            </a:r>
            <a:r>
              <a:rPr lang="en-US" sz="3600" dirty="0" smtClean="0">
                <a:solidFill>
                  <a:srgbClr val="7030A0"/>
                </a:solidFill>
              </a:rPr>
              <a:t>Psychological &amp;</a:t>
            </a:r>
            <a:br>
              <a:rPr lang="en-US" sz="3600" dirty="0" smtClean="0">
                <a:solidFill>
                  <a:srgbClr val="7030A0"/>
                </a:solidFill>
              </a:rPr>
            </a:br>
            <a:r>
              <a:rPr lang="en-US" sz="3600" dirty="0" smtClean="0">
                <a:solidFill>
                  <a:srgbClr val="7030A0"/>
                </a:solidFill>
              </a:rPr>
              <a:t>Emotional Wellness</a:t>
            </a:r>
            <a:endParaRPr lang="en-US" sz="3600" dirty="0">
              <a:solidFill>
                <a:srgbClr val="7030A0"/>
              </a:solidFill>
            </a:endParaRPr>
          </a:p>
        </p:txBody>
      </p:sp>
      <p:sp>
        <p:nvSpPr>
          <p:cNvPr id="3" name="Content Placeholder 2"/>
          <p:cNvSpPr>
            <a:spLocks noGrp="1"/>
          </p:cNvSpPr>
          <p:nvPr>
            <p:ph idx="1"/>
          </p:nvPr>
        </p:nvSpPr>
        <p:spPr/>
        <p:txBody>
          <a:bodyPr/>
          <a:lstStyle/>
          <a:p>
            <a:pPr marL="514350" indent="-514350" eaLnBrk="1" hangingPunct="1">
              <a:buClr>
                <a:srgbClr val="66FFFF"/>
              </a:buClr>
              <a:buSzPct val="120000"/>
              <a:defRPr/>
            </a:pPr>
            <a:r>
              <a:rPr lang="en-US" dirty="0" smtClean="0"/>
              <a:t>Improves Self-Image </a:t>
            </a:r>
          </a:p>
          <a:p>
            <a:pPr marL="514350" indent="-514350" eaLnBrk="1" hangingPunct="1">
              <a:buClr>
                <a:srgbClr val="66FFFF"/>
              </a:buClr>
              <a:buSzPct val="120000"/>
              <a:defRPr/>
            </a:pPr>
            <a:r>
              <a:rPr lang="en-US" dirty="0" smtClean="0"/>
              <a:t>Reduces Stress</a:t>
            </a:r>
          </a:p>
          <a:p>
            <a:pPr marL="514350" indent="-514350" eaLnBrk="1" hangingPunct="1">
              <a:buClr>
                <a:srgbClr val="66FFFF"/>
              </a:buClr>
              <a:buSzPct val="120000"/>
              <a:defRPr/>
            </a:pPr>
            <a:r>
              <a:rPr lang="en-US" dirty="0" smtClean="0"/>
              <a:t>Reduces Anxiety and Depression</a:t>
            </a:r>
          </a:p>
          <a:p>
            <a:pPr marL="514350" indent="-514350" eaLnBrk="1" hangingPunct="1">
              <a:buClr>
                <a:srgbClr val="66FFFF"/>
              </a:buClr>
              <a:buSzPct val="120000"/>
              <a:defRPr/>
            </a:pPr>
            <a:r>
              <a:rPr lang="en-US" dirty="0" smtClean="0"/>
              <a:t>Enhances learning and Memory</a:t>
            </a:r>
          </a:p>
          <a:p>
            <a:pPr marL="514350" indent="-514350" eaLnBrk="1" hangingPunct="1">
              <a:buClr>
                <a:srgbClr val="66FFFF"/>
              </a:buClr>
              <a:buSzPct val="120000"/>
              <a:defRPr/>
            </a:pPr>
            <a:r>
              <a:rPr lang="en-US" dirty="0" smtClean="0"/>
              <a:t>Enjoyment</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685800"/>
            <a:ext cx="7086600" cy="914400"/>
          </a:xfrm>
        </p:spPr>
        <p:txBody>
          <a:bodyPr/>
          <a:lstStyle/>
          <a:p>
            <a:pPr eaLnBrk="1" hangingPunct="1"/>
            <a:r>
              <a:rPr lang="en-US" dirty="0" smtClean="0">
                <a:solidFill>
                  <a:srgbClr val="7030A0"/>
                </a:solidFill>
              </a:rPr>
              <a:t>Amounts of </a:t>
            </a:r>
            <a:br>
              <a:rPr lang="en-US" dirty="0" smtClean="0">
                <a:solidFill>
                  <a:srgbClr val="7030A0"/>
                </a:solidFill>
              </a:rPr>
            </a:br>
            <a:r>
              <a:rPr lang="en-US" dirty="0" smtClean="0">
                <a:solidFill>
                  <a:srgbClr val="7030A0"/>
                </a:solidFill>
              </a:rPr>
              <a:t>Physical Activity</a:t>
            </a:r>
            <a:endParaRPr lang="en-US" sz="4400" dirty="0" smtClean="0">
              <a:solidFill>
                <a:srgbClr val="7030A0"/>
              </a:solidFill>
            </a:endParaRPr>
          </a:p>
        </p:txBody>
      </p:sp>
      <p:sp>
        <p:nvSpPr>
          <p:cNvPr id="18435" name="Rectangle 3"/>
          <p:cNvSpPr>
            <a:spLocks noGrp="1" noChangeArrowheads="1"/>
          </p:cNvSpPr>
          <p:nvPr>
            <p:ph type="body" idx="1"/>
          </p:nvPr>
        </p:nvSpPr>
        <p:spPr>
          <a:xfrm>
            <a:off x="762000" y="1752600"/>
            <a:ext cx="7620000" cy="4419600"/>
          </a:xfrm>
        </p:spPr>
        <p:txBody>
          <a:bodyPr/>
          <a:lstStyle/>
          <a:p>
            <a:pPr eaLnBrk="1" hangingPunct="1">
              <a:lnSpc>
                <a:spcPct val="90000"/>
              </a:lnSpc>
            </a:pPr>
            <a:r>
              <a:rPr lang="en-US" sz="2400" dirty="0" smtClean="0"/>
              <a:t>It is recommended that children and adolescents participate in at least </a:t>
            </a:r>
            <a:r>
              <a:rPr lang="en-US" sz="2400" dirty="0" smtClean="0">
                <a:solidFill>
                  <a:schemeClr val="accent1">
                    <a:lumMod val="75000"/>
                  </a:schemeClr>
                </a:solidFill>
              </a:rPr>
              <a:t>60 minutes </a:t>
            </a:r>
            <a:r>
              <a:rPr lang="en-US" sz="2400" dirty="0" smtClean="0"/>
              <a:t>of moderate intensity physical activity most days of the week. </a:t>
            </a:r>
          </a:p>
          <a:p>
            <a:pPr eaLnBrk="1" hangingPunct="1">
              <a:lnSpc>
                <a:spcPct val="90000"/>
              </a:lnSpc>
            </a:pPr>
            <a:r>
              <a:rPr lang="en-US" sz="2400" dirty="0" smtClean="0"/>
              <a:t>Physical activity doesn’t have to be </a:t>
            </a:r>
            <a:r>
              <a:rPr lang="en-US" sz="2400" dirty="0" smtClean="0">
                <a:solidFill>
                  <a:schemeClr val="accent1">
                    <a:lumMod val="75000"/>
                  </a:schemeClr>
                </a:solidFill>
              </a:rPr>
              <a:t>strenuous</a:t>
            </a:r>
            <a:r>
              <a:rPr lang="en-US" sz="2400" dirty="0" smtClean="0"/>
              <a:t> to be beneficial. </a:t>
            </a:r>
          </a:p>
          <a:p>
            <a:pPr eaLnBrk="1" hangingPunct="1">
              <a:lnSpc>
                <a:spcPct val="90000"/>
              </a:lnSpc>
            </a:pPr>
            <a:r>
              <a:rPr lang="en-US" sz="2400" dirty="0" smtClean="0"/>
              <a:t>Moderate amounts of daily physical activity are recommended for </a:t>
            </a:r>
            <a:r>
              <a:rPr lang="en-US" sz="2400" dirty="0" smtClean="0">
                <a:solidFill>
                  <a:schemeClr val="accent1">
                    <a:lumMod val="75000"/>
                  </a:schemeClr>
                </a:solidFill>
              </a:rPr>
              <a:t>all ages</a:t>
            </a:r>
            <a:r>
              <a:rPr lang="en-US" sz="2400" dirty="0" smtClean="0"/>
              <a:t>. This amount can be obtained in longer sessions of moderately intense activities, such as brisk walking for 30 minutes, or in shorter sessions of more intense activities, such as jogging or playing basketball for 15-20 minutes.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C:\Documents and Settings\Terri Mitchell\Local Settings\Temporary Internet Files\Content.IE5\2S0EULZT\MP900443620[1].jpg"/>
          <p:cNvPicPr>
            <a:picLocks noChangeAspect="1" noChangeArrowheads="1"/>
          </p:cNvPicPr>
          <p:nvPr/>
        </p:nvPicPr>
        <p:blipFill>
          <a:blip r:embed="rId2"/>
          <a:srcRect b="21491"/>
          <a:stretch>
            <a:fillRect/>
          </a:stretch>
        </p:blipFill>
        <p:spPr bwMode="auto">
          <a:xfrm>
            <a:off x="1295400" y="3643018"/>
            <a:ext cx="6248400" cy="3214982"/>
          </a:xfrm>
          <a:prstGeom prst="rect">
            <a:avLst/>
          </a:prstGeom>
          <a:ln>
            <a:noFill/>
          </a:ln>
          <a:effectLst>
            <a:softEdge rad="112500"/>
          </a:effectLst>
        </p:spPr>
      </p:pic>
      <p:sp>
        <p:nvSpPr>
          <p:cNvPr id="19458" name="Rectangle 2"/>
          <p:cNvSpPr>
            <a:spLocks noGrp="1" noChangeArrowheads="1"/>
          </p:cNvSpPr>
          <p:nvPr>
            <p:ph type="title"/>
          </p:nvPr>
        </p:nvSpPr>
        <p:spPr/>
        <p:txBody>
          <a:bodyPr/>
          <a:lstStyle/>
          <a:p>
            <a:pPr eaLnBrk="1" hangingPunct="1"/>
            <a:r>
              <a:rPr lang="en-US" dirty="0" smtClean="0">
                <a:solidFill>
                  <a:schemeClr val="folHlink"/>
                </a:solidFill>
              </a:rPr>
              <a:t/>
            </a:r>
            <a:br>
              <a:rPr lang="en-US" dirty="0" smtClean="0">
                <a:solidFill>
                  <a:schemeClr val="folHlink"/>
                </a:solidFill>
              </a:rPr>
            </a:br>
            <a:r>
              <a:rPr lang="en-US" dirty="0" smtClean="0">
                <a:solidFill>
                  <a:srgbClr val="7030A0"/>
                </a:solidFill>
              </a:rPr>
              <a:t>Types of Physical Activity</a:t>
            </a:r>
            <a:r>
              <a:rPr lang="en-US" dirty="0" smtClean="0">
                <a:solidFill>
                  <a:schemeClr val="folHlink"/>
                </a:solidFill>
              </a:rPr>
              <a:t/>
            </a:r>
            <a:br>
              <a:rPr lang="en-US" dirty="0" smtClean="0">
                <a:solidFill>
                  <a:schemeClr val="folHlink"/>
                </a:solidFill>
              </a:rPr>
            </a:br>
            <a:endParaRPr lang="en-US" dirty="0" smtClean="0"/>
          </a:p>
        </p:txBody>
      </p:sp>
      <p:sp>
        <p:nvSpPr>
          <p:cNvPr id="19459" name="Rectangle 3"/>
          <p:cNvSpPr>
            <a:spLocks noGrp="1" noChangeArrowheads="1"/>
          </p:cNvSpPr>
          <p:nvPr>
            <p:ph type="body" idx="1"/>
          </p:nvPr>
        </p:nvSpPr>
        <p:spPr>
          <a:xfrm>
            <a:off x="1981200" y="1752600"/>
            <a:ext cx="5257800" cy="3276600"/>
          </a:xfrm>
        </p:spPr>
        <p:txBody>
          <a:bodyPr/>
          <a:lstStyle/>
          <a:p>
            <a:pPr eaLnBrk="1" hangingPunct="1"/>
            <a:r>
              <a:rPr lang="en-US" sz="3200" dirty="0" smtClean="0">
                <a:solidFill>
                  <a:schemeClr val="hlink"/>
                </a:solidFill>
              </a:rPr>
              <a:t>Endurance activities</a:t>
            </a:r>
          </a:p>
          <a:p>
            <a:pPr eaLnBrk="1" hangingPunct="1"/>
            <a:r>
              <a:rPr lang="en-US" sz="3200" dirty="0" smtClean="0">
                <a:solidFill>
                  <a:schemeClr val="hlink"/>
                </a:solidFill>
              </a:rPr>
              <a:t>Flexibility activities</a:t>
            </a:r>
          </a:p>
          <a:p>
            <a:pPr eaLnBrk="1" hangingPunct="1"/>
            <a:r>
              <a:rPr lang="en-US" sz="3200" dirty="0" smtClean="0">
                <a:solidFill>
                  <a:schemeClr val="hlink"/>
                </a:solidFill>
              </a:rPr>
              <a:t>Strength activities</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533400"/>
            <a:ext cx="7010400" cy="1371600"/>
          </a:xfrm>
        </p:spPr>
        <p:txBody>
          <a:bodyPr/>
          <a:lstStyle/>
          <a:p>
            <a:pPr eaLnBrk="1" hangingPunct="1"/>
            <a:r>
              <a:rPr lang="en-US" dirty="0" smtClean="0">
                <a:solidFill>
                  <a:srgbClr val="7030A0"/>
                </a:solidFill>
              </a:rPr>
              <a:t>Activity to </a:t>
            </a:r>
            <a:br>
              <a:rPr lang="en-US" dirty="0" smtClean="0">
                <a:solidFill>
                  <a:srgbClr val="7030A0"/>
                </a:solidFill>
              </a:rPr>
            </a:br>
            <a:r>
              <a:rPr lang="en-US" dirty="0" smtClean="0">
                <a:solidFill>
                  <a:srgbClr val="7030A0"/>
                </a:solidFill>
              </a:rPr>
              <a:t>Increase Endurance</a:t>
            </a:r>
          </a:p>
        </p:txBody>
      </p:sp>
      <p:sp>
        <p:nvSpPr>
          <p:cNvPr id="20483" name="Rectangle 3"/>
          <p:cNvSpPr>
            <a:spLocks noGrp="1" noChangeArrowheads="1"/>
          </p:cNvSpPr>
          <p:nvPr>
            <p:ph type="body" idx="1"/>
          </p:nvPr>
        </p:nvSpPr>
        <p:spPr>
          <a:xfrm>
            <a:off x="3810000" y="2133600"/>
            <a:ext cx="4800600" cy="4191000"/>
          </a:xfrm>
        </p:spPr>
        <p:txBody>
          <a:bodyPr/>
          <a:lstStyle/>
          <a:p>
            <a:pPr eaLnBrk="1" hangingPunct="1">
              <a:lnSpc>
                <a:spcPct val="90000"/>
              </a:lnSpc>
            </a:pPr>
            <a:r>
              <a:rPr lang="en-US" sz="2400" dirty="0" smtClean="0">
                <a:solidFill>
                  <a:schemeClr val="hlink"/>
                </a:solidFill>
              </a:rPr>
              <a:t>Strengthens cardiovascular and respiratory systems, prevents heart attacks and strokes, reduces overweight and obesity</a:t>
            </a:r>
          </a:p>
          <a:p>
            <a:pPr eaLnBrk="1" hangingPunct="1">
              <a:lnSpc>
                <a:spcPct val="90000"/>
              </a:lnSpc>
            </a:pPr>
            <a:r>
              <a:rPr lang="en-US" sz="2400" dirty="0" smtClean="0">
                <a:solidFill>
                  <a:schemeClr val="hlink"/>
                </a:solidFill>
              </a:rPr>
              <a:t>Includes walking, running, swimming, cycling, yard work, aerobic workouts</a:t>
            </a:r>
          </a:p>
          <a:p>
            <a:pPr eaLnBrk="1" hangingPunct="1">
              <a:lnSpc>
                <a:spcPct val="90000"/>
              </a:lnSpc>
            </a:pPr>
            <a:r>
              <a:rPr lang="en-US" sz="2400" dirty="0" smtClean="0">
                <a:solidFill>
                  <a:schemeClr val="hlink"/>
                </a:solidFill>
              </a:rPr>
              <a:t>Recommended 4 to 6 days a week</a:t>
            </a:r>
            <a:endParaRPr lang="en-US" sz="2400" dirty="0" smtClean="0"/>
          </a:p>
          <a:p>
            <a:pPr eaLnBrk="1" hangingPunct="1">
              <a:lnSpc>
                <a:spcPct val="90000"/>
              </a:lnSpc>
            </a:pPr>
            <a:endParaRPr lang="en-US" sz="2400" dirty="0" smtClean="0"/>
          </a:p>
        </p:txBody>
      </p:sp>
      <p:pic>
        <p:nvPicPr>
          <p:cNvPr id="20484" name="Picture 5"/>
          <p:cNvPicPr>
            <a:picLocks noChangeAspect="1" noChangeArrowheads="1"/>
          </p:cNvPicPr>
          <p:nvPr/>
        </p:nvPicPr>
        <p:blipFill>
          <a:blip r:embed="rId2"/>
          <a:srcRect/>
          <a:stretch>
            <a:fillRect/>
          </a:stretch>
        </p:blipFill>
        <p:spPr bwMode="auto">
          <a:xfrm>
            <a:off x="0" y="2286000"/>
            <a:ext cx="3962400" cy="277368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l Slide">
  <a:themeElements>
    <a:clrScheme name="Gel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Gel Slide">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Gel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l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l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TotalTime>
  <Words>624</Words>
  <Application>Microsoft Macintosh PowerPoint</Application>
  <PresentationFormat>On-screen Show (4:3)</PresentationFormat>
  <Paragraphs>102</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Gel Slide</vt:lpstr>
      <vt:lpstr>Physical Activity:  A Habit for Life</vt:lpstr>
      <vt:lpstr>Warm Up Quiz</vt:lpstr>
      <vt:lpstr>Warm up Answers</vt:lpstr>
      <vt:lpstr>Objectives</vt:lpstr>
      <vt:lpstr>Benefits of Exercise</vt:lpstr>
      <vt:lpstr>Also…Improves Psychological &amp; Emotional Wellness</vt:lpstr>
      <vt:lpstr>Amounts of  Physical Activity</vt:lpstr>
      <vt:lpstr> Types of Physical Activity </vt:lpstr>
      <vt:lpstr>Activity to  Increase Endurance</vt:lpstr>
      <vt:lpstr>Activity to  Increase Flexibility</vt:lpstr>
      <vt:lpstr>Activity to  Increase Strength</vt:lpstr>
      <vt:lpstr>How much time do we need to exercise? </vt:lpstr>
      <vt:lpstr>General Guide: Less vigorous, more time.  More vigorous, less time.</vt:lpstr>
      <vt:lpstr>Barriers—Yikes!</vt:lpstr>
      <vt:lpstr>Tips for  Exercising Success</vt:lpstr>
      <vt:lpstr>A few resources…</vt:lpstr>
    </vt:vector>
  </TitlesOfParts>
  <Company>Donna Breitenstein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dc:title>
  <cp:lastModifiedBy>Microsoft Office User</cp:lastModifiedBy>
  <cp:revision>18</cp:revision>
  <dcterms:modified xsi:type="dcterms:W3CDTF">2012-07-10T13:25:42Z</dcterms:modified>
</cp:coreProperties>
</file>