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17" autoAdjust="0"/>
  </p:normalViewPr>
  <p:slideViewPr>
    <p:cSldViewPr>
      <p:cViewPr varScale="1">
        <p:scale>
          <a:sx n="85" d="100"/>
          <a:sy n="8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A59D8-B831-4148-B419-DF7323BF1827}" type="datetimeFigureOut">
              <a:rPr lang="en-US" smtClean="0"/>
              <a:t>7/2/12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BD250-33E3-444A-AD6E-B6BCD867E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62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3174F-211A-43EA-B656-D9CFC5518FB5}" type="datetimeFigureOut">
              <a:rPr lang="en-US" smtClean="0"/>
              <a:t>7/2/12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B7B0C-31EC-4E9F-9274-FE0844A5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4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Illegal drugs often injected are: Cocaine, Heroine, Methamphetamines, Amphetamines,</a:t>
            </a:r>
            <a:r>
              <a:rPr lang="en-US" baseline="0" dirty="0" smtClean="0"/>
              <a:t> additional stimulants and narcotics.</a:t>
            </a:r>
          </a:p>
          <a:p>
            <a:r>
              <a:rPr lang="en-US" baseline="0" dirty="0" smtClean="0"/>
              <a:t>Legal – but sometimes abused and injected – Codeine, Morphine, Fentanyl (synthetic heroine)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B7B0C-31EC-4E9F-9274-FE0844A5CE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injecting a drug, the user may draw blood back into the syringe to make sure that he/she is injecting the drug directly into the vein or to “wash” the residue from the syringe to get all the drug within the syringe</a:t>
            </a:r>
            <a:r>
              <a:rPr lang="en-US" baseline="0" dirty="0" smtClean="0"/>
              <a:t> into their own blood stream – to get all the drug they can.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B7B0C-31EC-4E9F-9274-FE0844A5CE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86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Adulterants</a:t>
            </a:r>
            <a:r>
              <a:rPr lang="en-US" baseline="0" dirty="0" smtClean="0"/>
              <a:t> – substances added to heroin to cut it. Also known as “laced” – Example: The heroine was laced </a:t>
            </a:r>
            <a:r>
              <a:rPr lang="en-US" baseline="0" smtClean="0"/>
              <a:t>with flour.</a:t>
            </a:r>
            <a:endParaRPr lang="en-US" baseline="0" dirty="0" smtClean="0"/>
          </a:p>
          <a:p>
            <a:r>
              <a:rPr lang="en-US" baseline="0" dirty="0" smtClean="0"/>
              <a:t>Known adulterants – nutmeg, sucrose, starch, caffeine, chalk, powdered milk, flour, talcum powder, laundry detergent, </a:t>
            </a:r>
            <a:r>
              <a:rPr lang="en-US" baseline="0" dirty="0" err="1" smtClean="0"/>
              <a:t>ajax</a:t>
            </a:r>
            <a:r>
              <a:rPr lang="en-US" baseline="0" dirty="0" smtClean="0"/>
              <a:t> cleaning powder …..the list goes 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B7B0C-31EC-4E9F-9274-FE0844A5CE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51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CDC estimates</a:t>
            </a:r>
            <a:r>
              <a:rPr lang="en-US" baseline="0" dirty="0" smtClean="0"/>
              <a:t> that at least ¼ of those with the HIV virus do not know they have it.  The statistics for Hepatitis is even higher.  Not difficult to see why injection drug users are infecting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B7B0C-31EC-4E9F-9274-FE0844A5CE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62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Approximately half of injecting drug users contract Hepatitis within their first year of drug use.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CDC reports that since the HIV epidemic began, 57% of all AIDS cases among women have been attributed to injection drug use or sex with partners who injected drugs.  (31% in men – same statistic)</a:t>
            </a:r>
          </a:p>
          <a:p>
            <a:r>
              <a:rPr lang="en-US" baseline="0" dirty="0" smtClean="0"/>
              <a:t>While the statistics show those with HIV are living longer, there is STILL NO CURE.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B7B0C-31EC-4E9F-9274-FE0844A5CE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74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Remind </a:t>
            </a:r>
            <a:r>
              <a:rPr lang="en-US" baseline="0" smtClean="0"/>
              <a:t>students </a:t>
            </a:r>
            <a:r>
              <a:rPr lang="en-US" baseline="0" dirty="0" smtClean="0"/>
              <a:t>that diabetics use insulin to balance their blood sugar.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B7B0C-31EC-4E9F-9274-FE0844A5CE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2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1207AB1-EFD3-4CAB-A7EA-4727B1F1A3E0}" type="datetimeFigureOut">
              <a:rPr lang="en-US" smtClean="0"/>
              <a:t>7/2/12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BCA83FA-2EBB-4A8C-8D95-78652E05C0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www.hivplusmag.com/plus_weekly_email/images_rf/drugs_misc.jpg&amp;imgrefurl=http://www.hivplusmag.com/NewsStory.asp?id=20522&amp;sd=05/13/2009&amp;h=350&amp;w=350&amp;sz=106&amp;tbnid=OOOTF0dIOkvX9M:&amp;tbnh=111&amp;tbnw=111&amp;prev=/search?q=photo+injection+drugs&amp;tbm=isch&amp;tbo=u&amp;zoom=1&amp;q=photo+injection+drugs&amp;usg=__eOXRvApca0hiEJeID05Itbtmvj0=&amp;docid=8JAfpsmESBJvoM&amp;hl=en&amp;sa=X&amp;ei=dc28T6L7GcL0ggeL1dm6Dw&amp;ved=0CGoQ9QEwAA&amp;dur=1185" TargetMode="Externa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michigan.rehab-center.com/wp-content/uploads/2010/01/cancer-drug-injection.jpg&amp;imgrefurl=http://michigan.rehab-center.com/tag/abused-drugs/page/2/&amp;h=375&amp;w=500&amp;sz=15&amp;tbnid=6XK1QdHFp2ArlM:&amp;tbnh=90&amp;tbnw=120&amp;prev=/search?q=photo+injection+drugs&amp;tbm=isch&amp;tbo=u&amp;zoom=1&amp;q=photo+injection+drugs&amp;usg=__ucJ-LONzM2OGn_WuJKz5EmZ9Vw0=&amp;docid=rCDoxoZ-xqQFPM&amp;hl=en&amp;sa=X&amp;ei=dc28T6L7GcL0ggeL1dm6Dw&amp;ved=0CG0Q9QEwAQ&amp;dur=1808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rf.com/photo_7550819_sad-teenage-girl.html" TargetMode="External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Risks Resulting from Injection Drug Use</a:t>
            </a:r>
            <a:endParaRPr lang="en-US" dirty="0"/>
          </a:p>
        </p:txBody>
      </p:sp>
      <p:pic>
        <p:nvPicPr>
          <p:cNvPr id="1030" name="Picture 6" descr="C:\Users\byrdgr\AppData\Local\Microsoft\Windows\Temporary Internet Files\Content.IE5\Z2H2PE7X\MP9003211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00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06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Drugs most commonly used through injection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Cocaine</a:t>
            </a:r>
          </a:p>
          <a:p>
            <a:r>
              <a:rPr lang="en-US" dirty="0" smtClean="0"/>
              <a:t>Heroine</a:t>
            </a:r>
          </a:p>
          <a:p>
            <a:r>
              <a:rPr lang="en-US" dirty="0" smtClean="0"/>
              <a:t>Methamphetamines</a:t>
            </a:r>
          </a:p>
          <a:p>
            <a:r>
              <a:rPr lang="en-US" dirty="0" smtClean="0"/>
              <a:t>Steroids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41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2011 national Youth Risk Behavior Survey, 2.3% of high school students reported having injected an illegal substance during their lifetimes. </a:t>
            </a:r>
            <a:endParaRPr lang="en-US" dirty="0"/>
          </a:p>
        </p:txBody>
      </p:sp>
      <p:pic>
        <p:nvPicPr>
          <p:cNvPr id="9" name="Picture 8" descr="http://t3.gstatic.com/images?q=tbn:ANd9GcQmQG9xcmRYtopHdYkOsF8pVsk4jjB01Aely1Ismqh7P5BRFUh11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910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5283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838200"/>
            <a:ext cx="586803" cy="4681637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injection site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029200" y="2286000"/>
            <a:ext cx="3650043" cy="3504797"/>
          </a:xfrm>
        </p:spPr>
        <p:txBody>
          <a:bodyPr>
            <a:noAutofit/>
          </a:bodyPr>
          <a:lstStyle/>
          <a:p>
            <a:r>
              <a:rPr lang="en-US" sz="2400" dirty="0" smtClean="0"/>
              <a:t>Drugs can be injected into the body in many ways.</a:t>
            </a:r>
          </a:p>
          <a:p>
            <a:pPr marL="868680" lvl="1" indent="-457200">
              <a:buFont typeface="Arial" pitchFamily="34" charset="0"/>
              <a:buChar char="•"/>
            </a:pPr>
            <a:r>
              <a:rPr lang="en-US" sz="2400" dirty="0" smtClean="0"/>
              <a:t>Injected just beneath the skin</a:t>
            </a:r>
          </a:p>
          <a:p>
            <a:pPr marL="868680" lvl="1" indent="-457200">
              <a:buFont typeface="Arial" pitchFamily="34" charset="0"/>
              <a:buChar char="•"/>
            </a:pPr>
            <a:r>
              <a:rPr lang="en-US" sz="2400" dirty="0" smtClean="0"/>
              <a:t>Into the muscle</a:t>
            </a:r>
          </a:p>
          <a:p>
            <a:pPr marL="868680" lvl="1" indent="-457200">
              <a:buFont typeface="Arial" pitchFamily="34" charset="0"/>
              <a:buChar char="•"/>
            </a:pPr>
            <a:r>
              <a:rPr lang="en-US" sz="2400" dirty="0" smtClean="0"/>
              <a:t>Directly into a vein</a:t>
            </a:r>
            <a:endParaRPr lang="en-US" sz="2400" dirty="0"/>
          </a:p>
        </p:txBody>
      </p:sp>
      <p:pic>
        <p:nvPicPr>
          <p:cNvPr id="5" name="Picture 4" descr="http://t1.gstatic.com/images?q=tbn:ANd9GcQEhfAdtB8M0oOnz9t0sSMu9ZJPtpfNOJTGWRpmUy2Ib9rlGRxMgw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3048000" cy="250507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905424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Risks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Overdose</a:t>
            </a:r>
          </a:p>
          <a:p>
            <a:pPr lvl="1"/>
            <a:r>
              <a:rPr lang="en-US" dirty="0" smtClean="0"/>
              <a:t>The biggest risk to a heroine user is death by overdose.</a:t>
            </a:r>
          </a:p>
          <a:p>
            <a:pPr lvl="1"/>
            <a:r>
              <a:rPr lang="en-US" dirty="0" smtClean="0"/>
              <a:t>It is impossible to judge the purity of street heroine.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Habit </a:t>
            </a:r>
            <a:r>
              <a:rPr lang="en-US" sz="2800" dirty="0" smtClean="0">
                <a:solidFill>
                  <a:schemeClr val="tx1"/>
                </a:solidFill>
              </a:rPr>
              <a:t>Forming</a:t>
            </a:r>
          </a:p>
          <a:p>
            <a:pPr lvl="1"/>
            <a:r>
              <a:rPr lang="en-US" dirty="0"/>
              <a:t>All the health risks continue each and every time!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Sad_teenager : Sad teenage girl.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143000"/>
            <a:ext cx="1600200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4356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Risks </a:t>
            </a:r>
            <a:r>
              <a:rPr lang="en-US" sz="3200" dirty="0" smtClean="0"/>
              <a:t>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Risky Sexual Behavior</a:t>
            </a:r>
          </a:p>
          <a:p>
            <a:pPr lvl="1"/>
            <a:r>
              <a:rPr lang="en-US" dirty="0"/>
              <a:t>Due to the effects of drugs, it is not uncommon for users to engage in risky sexual behavior.  HIV, Hepatitis B and Hepatitis C are contracted through the exchange of bodily fluids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6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Risks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Transmission of a blood-borne disease</a:t>
            </a:r>
          </a:p>
          <a:p>
            <a:pPr lvl="1"/>
            <a:r>
              <a:rPr lang="en-US" dirty="0" smtClean="0"/>
              <a:t>Because there are laws controlling the purchase of needles, many injection drug users SHARE NEEDLES.</a:t>
            </a:r>
          </a:p>
          <a:p>
            <a:pPr lvl="1"/>
            <a:r>
              <a:rPr lang="en-US" dirty="0" smtClean="0"/>
              <a:t>A virus can live in the used syringe up to four days.</a:t>
            </a:r>
          </a:p>
          <a:p>
            <a:pPr lvl="1"/>
            <a:r>
              <a:rPr lang="en-US" dirty="0" smtClean="0"/>
              <a:t>HIV, Hepatitis B and Hepatitis C spread rampantly through the injection drug user community. Hepatitis affects the liver and can be fatal. </a:t>
            </a:r>
          </a:p>
        </p:txBody>
      </p:sp>
    </p:spTree>
    <p:extLst>
      <p:ext uri="{BB962C8B-B14F-4D97-AF65-F5344CB8AC3E}">
        <p14:creationId xmlns:p14="http://schemas.microsoft.com/office/powerpoint/2010/main" val="204076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Biohazardous</a:t>
            </a:r>
            <a:r>
              <a:rPr lang="en-US" dirty="0" smtClean="0"/>
              <a:t> Waste </a:t>
            </a:r>
            <a:r>
              <a:rPr lang="en-US" dirty="0"/>
              <a:t>M</a:t>
            </a:r>
            <a:r>
              <a:rPr lang="en-US" dirty="0" smtClean="0"/>
              <a:t>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705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Remember, sometimes it is necessary to use needles to inject drugs</a:t>
            </a:r>
          </a:p>
          <a:p>
            <a:pPr lvl="1"/>
            <a:r>
              <a:rPr lang="en-US" dirty="0" smtClean="0"/>
              <a:t>Example: Diabetics take insulin</a:t>
            </a:r>
          </a:p>
          <a:p>
            <a:pPr lvl="1"/>
            <a:r>
              <a:rPr lang="en-US" dirty="0" smtClean="0"/>
              <a:t>Health Professionals administering vaccines</a:t>
            </a:r>
          </a:p>
          <a:p>
            <a:pPr lvl="1"/>
            <a:r>
              <a:rPr lang="en-US" dirty="0" smtClean="0"/>
              <a:t>This is very different than experimenting with illegal drugs.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Caution – dispose of all needles properly in containers labeled “</a:t>
            </a:r>
            <a:r>
              <a:rPr lang="en-US" sz="2800" dirty="0" err="1">
                <a:solidFill>
                  <a:schemeClr val="tx1"/>
                </a:solidFill>
              </a:rPr>
              <a:t>Biohazardous</a:t>
            </a:r>
            <a:r>
              <a:rPr lang="en-US" sz="2800" dirty="0">
                <a:solidFill>
                  <a:schemeClr val="tx1"/>
                </a:solidFill>
              </a:rPr>
              <a:t> waste material</a:t>
            </a:r>
            <a:r>
              <a:rPr lang="en-US" sz="2800" dirty="0" smtClean="0">
                <a:solidFill>
                  <a:schemeClr val="tx1"/>
                </a:solidFill>
              </a:rPr>
              <a:t>”.</a:t>
            </a:r>
          </a:p>
          <a:p>
            <a:pPr lvl="1"/>
            <a:r>
              <a:rPr lang="en-US" dirty="0"/>
              <a:t>Never touch a needle that you find or you know has been used by someone else.</a:t>
            </a:r>
          </a:p>
        </p:txBody>
      </p:sp>
      <p:pic>
        <p:nvPicPr>
          <p:cNvPr id="3075" name="Picture 3" descr="C:\Users\byrdgr\AppData\Local\Microsoft\Windows\Temporary Internet Files\Content.IE5\AOU489L8\MP90031436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841" y="2514600"/>
            <a:ext cx="211531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399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159</TotalTime>
  <Words>576</Words>
  <Application>Microsoft Macintosh PowerPoint</Application>
  <PresentationFormat>On-screen Show (4:3)</PresentationFormat>
  <Paragraphs>49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Health Risks Resulting from Injection Drug Use</vt:lpstr>
      <vt:lpstr>Drugs most commonly used through injection are:</vt:lpstr>
      <vt:lpstr>PowerPoint Presentation</vt:lpstr>
      <vt:lpstr>The injection site</vt:lpstr>
      <vt:lpstr>Health Risks</vt:lpstr>
      <vt:lpstr>Health Risks (continued)</vt:lpstr>
      <vt:lpstr>Health Risks (Continued)</vt:lpstr>
      <vt:lpstr>Biohazardous Waste Material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Genele R. Byrd</dc:creator>
  <cp:lastModifiedBy>Microsoft Office User</cp:lastModifiedBy>
  <cp:revision>13</cp:revision>
  <cp:lastPrinted>2012-05-30T18:09:39Z</cp:lastPrinted>
  <dcterms:created xsi:type="dcterms:W3CDTF">2012-05-23T11:42:59Z</dcterms:created>
  <dcterms:modified xsi:type="dcterms:W3CDTF">2012-07-02T20:23:28Z</dcterms:modified>
</cp:coreProperties>
</file>