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66FFCC"/>
    <a:srgbClr val="FF66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112" y="-8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5680-5328-D642-957C-A31FCC55BC0C}" type="datetimeFigureOut">
              <a:rPr lang="en-US" smtClean="0"/>
              <a:t>7/6/12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44BC-A67C-DF49-8985-39DC715D3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8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5680-5328-D642-957C-A31FCC55BC0C}" type="datetimeFigureOut">
              <a:rPr lang="en-US" smtClean="0"/>
              <a:t>7/6/12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44BC-A67C-DF49-8985-39DC715D3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1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5680-5328-D642-957C-A31FCC55BC0C}" type="datetimeFigureOut">
              <a:rPr lang="en-US" smtClean="0"/>
              <a:t>7/6/12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44BC-A67C-DF49-8985-39DC715D3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1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5680-5328-D642-957C-A31FCC55BC0C}" type="datetimeFigureOut">
              <a:rPr lang="en-US" smtClean="0"/>
              <a:t>7/6/12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44BC-A67C-DF49-8985-39DC715D3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6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5680-5328-D642-957C-A31FCC55BC0C}" type="datetimeFigureOut">
              <a:rPr lang="en-US" smtClean="0"/>
              <a:t>7/6/12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44BC-A67C-DF49-8985-39DC715D3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4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5680-5328-D642-957C-A31FCC55BC0C}" type="datetimeFigureOut">
              <a:rPr lang="en-US" smtClean="0"/>
              <a:t>7/6/12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44BC-A67C-DF49-8985-39DC715D3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5680-5328-D642-957C-A31FCC55BC0C}" type="datetimeFigureOut">
              <a:rPr lang="en-US" smtClean="0"/>
              <a:t>7/6/12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44BC-A67C-DF49-8985-39DC715D3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9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5680-5328-D642-957C-A31FCC55BC0C}" type="datetimeFigureOut">
              <a:rPr lang="en-US" smtClean="0"/>
              <a:t>7/6/12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44BC-A67C-DF49-8985-39DC715D3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4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5680-5328-D642-957C-A31FCC55BC0C}" type="datetimeFigureOut">
              <a:rPr lang="en-US" smtClean="0"/>
              <a:t>7/6/12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44BC-A67C-DF49-8985-39DC715D3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4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5680-5328-D642-957C-A31FCC55BC0C}" type="datetimeFigureOut">
              <a:rPr lang="en-US" smtClean="0"/>
              <a:t>7/6/12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44BC-A67C-DF49-8985-39DC715D3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5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5680-5328-D642-957C-A31FCC55BC0C}" type="datetimeFigureOut">
              <a:rPr lang="en-US" smtClean="0"/>
              <a:t>7/6/12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B44BC-A67C-DF49-8985-39DC715D3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0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15680-5328-D642-957C-A31FCC55BC0C}" type="datetimeFigureOut">
              <a:rPr lang="en-US" smtClean="0"/>
              <a:t>7/6/12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B44BC-A67C-DF49-8985-39DC715D3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8736" y="935789"/>
            <a:ext cx="5481053" cy="19785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Overcoming Barriers </a:t>
            </a:r>
            <a:br>
              <a:rPr lang="en-US" dirty="0" smtClean="0"/>
            </a:br>
            <a:r>
              <a:rPr lang="en-US" dirty="0" smtClean="0"/>
              <a:t>to Healthy Eating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795" y="3276707"/>
            <a:ext cx="3765884" cy="2951639"/>
          </a:xfrm>
          <a:prstGeom prst="rect">
            <a:avLst/>
          </a:prstGeom>
          <a:ln w="41275">
            <a:solidFill>
              <a:schemeClr val="accent2">
                <a:lumMod val="75000"/>
              </a:schemeClr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38448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684" y="274638"/>
            <a:ext cx="5868737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What are Characteristics </a:t>
            </a:r>
            <a:br>
              <a:rPr lang="en-US" dirty="0" smtClean="0"/>
            </a:br>
            <a:r>
              <a:rPr lang="en-US" dirty="0" smtClean="0"/>
              <a:t>of Healthy Eating?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7330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Consuming a balance of nutrients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. . 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. . 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. . 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. . 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. . 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449" y="2317044"/>
            <a:ext cx="6338224" cy="4139248"/>
          </a:xfrm>
          <a:prstGeom prst="rect">
            <a:avLst/>
          </a:prstGeom>
          <a:ln w="38100">
            <a:solidFill>
              <a:schemeClr val="accent5"/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1306122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122"/>
            <a:ext cx="8229600" cy="1856301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dirty="0"/>
              <a:t>Ann Landers, </a:t>
            </a:r>
            <a:r>
              <a:rPr lang="en-US" sz="4000" dirty="0" smtClean="0"/>
              <a:t>an advice </a:t>
            </a:r>
            <a:r>
              <a:rPr lang="en-US" sz="4000" dirty="0"/>
              <a:t>columnist, stated</a:t>
            </a:r>
            <a:r>
              <a:rPr lang="en-US" sz="4000" dirty="0" smtClean="0"/>
              <a:t>:</a:t>
            </a:r>
            <a:r>
              <a:rPr lang="en-US" dirty="0"/>
              <a:t> 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4000" i="1" dirty="0"/>
              <a:t>“If any of the fad diets worked</a:t>
            </a:r>
            <a:r>
              <a:rPr lang="en-US" sz="4000" i="1" dirty="0" smtClean="0"/>
              <a:t>,</a:t>
            </a:r>
            <a:r>
              <a:rPr lang="en-US" sz="4000" b="1" dirty="0" smtClean="0"/>
              <a:t> </a:t>
            </a:r>
            <a:r>
              <a:rPr lang="en-US" sz="4000" i="1" dirty="0" smtClean="0"/>
              <a:t>we </a:t>
            </a:r>
            <a:r>
              <a:rPr lang="en-US" sz="4000" i="1" dirty="0"/>
              <a:t>would not need </a:t>
            </a:r>
            <a:r>
              <a:rPr lang="en-US" sz="4000" i="1" dirty="0" smtClean="0"/>
              <a:t>another </a:t>
            </a:r>
            <a:r>
              <a:rPr lang="en-US" sz="4000" i="1" dirty="0"/>
              <a:t>one next year.</a:t>
            </a:r>
            <a:r>
              <a:rPr lang="en-US" sz="4000" i="1" dirty="0" smtClean="0"/>
              <a:t>”</a:t>
            </a: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75" y="3354368"/>
            <a:ext cx="5239796" cy="3259294"/>
          </a:xfrm>
          <a:prstGeom prst="rect">
            <a:avLst/>
          </a:prstGeom>
          <a:noFill/>
          <a:ln w="31750">
            <a:solidFill>
              <a:srgbClr val="943634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51" y="2210129"/>
            <a:ext cx="2184475" cy="196701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33675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904" y="457200"/>
            <a:ext cx="5025876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Are YOU in Control?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select which line to get in at the food court.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. . 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. . 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. . 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. . 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267" y="2436082"/>
            <a:ext cx="5723725" cy="3831203"/>
          </a:xfrm>
          <a:prstGeom prst="rect">
            <a:avLst/>
          </a:prstGeom>
          <a:ln w="38100">
            <a:solidFill>
              <a:srgbClr val="FF6666"/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397375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How Unhealthy Eating Affects Health</a:t>
            </a:r>
            <a:br>
              <a:rPr lang="en-US" dirty="0" smtClean="0"/>
            </a:br>
            <a:r>
              <a:rPr lang="en-US" dirty="0" smtClean="0"/>
              <a:t>(specifically fad diets)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Fad diets limit the variety of foods </a:t>
            </a:r>
            <a:r>
              <a:rPr lang="en-US" dirty="0" smtClean="0"/>
              <a:t>eaten.</a:t>
            </a:r>
          </a:p>
          <a:p>
            <a:pPr lvl="0"/>
            <a:r>
              <a:rPr lang="en-US" dirty="0" smtClean="0"/>
              <a:t>Fad diets may </a:t>
            </a:r>
            <a:r>
              <a:rPr lang="en-US" dirty="0"/>
              <a:t>be nutritionally unsound.</a:t>
            </a:r>
          </a:p>
          <a:p>
            <a:pPr lvl="0"/>
            <a:r>
              <a:rPr lang="en-US" dirty="0"/>
              <a:t>Most fad dieters regain all the weight lost and gain more weight.</a:t>
            </a:r>
          </a:p>
          <a:p>
            <a:pPr lvl="0"/>
            <a:r>
              <a:rPr lang="en-US" dirty="0"/>
              <a:t>Some fad diets encourage a weight loss that is greater than 1-2 pounds a week which results in loss of water and muscle.</a:t>
            </a:r>
          </a:p>
          <a:p>
            <a:pPr lvl="0"/>
            <a:r>
              <a:rPr lang="en-US" dirty="0"/>
              <a:t>Metabolism slows with dieting and makes it more difficult for healthy weight loss.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07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05" y="166083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Who and What Influences Eating?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804" y="1487340"/>
            <a:ext cx="3429404" cy="207028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31" y="1487340"/>
            <a:ext cx="3860774" cy="349682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804" y="3557627"/>
            <a:ext cx="3429404" cy="307179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30" y="4358954"/>
            <a:ext cx="3860774" cy="224393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0857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7918" y="176938"/>
            <a:ext cx="5709742" cy="876051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Who are Resources?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632" y="1298227"/>
            <a:ext cx="3519359" cy="254491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991" y="1298227"/>
            <a:ext cx="2224219" cy="299242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631" y="3843140"/>
            <a:ext cx="2845191" cy="245590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1821" y="3843139"/>
            <a:ext cx="3655635" cy="245590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41879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124" y="274638"/>
            <a:ext cx="5981117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Overcoming Barriers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762" y="1563312"/>
            <a:ext cx="6945275" cy="4863180"/>
          </a:xfrm>
          <a:prstGeom prst="rect">
            <a:avLst/>
          </a:prstGeom>
          <a:ln w="38100">
            <a:solidFill>
              <a:srgbClr val="66FFCC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106655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149</Words>
  <Application>Microsoft Macintosh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Overcoming Barriers  to Healthy Eating</vt:lpstr>
      <vt:lpstr>What are Characteristics  of Healthy Eating?</vt:lpstr>
      <vt:lpstr>Ann Landers, an advice columnist, stated:  “If any of the fad diets worked, we would not need another one next year.”</vt:lpstr>
      <vt:lpstr>Are YOU in Control?</vt:lpstr>
      <vt:lpstr>How Unhealthy Eating Affects Health (specifically fad diets)</vt:lpstr>
      <vt:lpstr>Who and What Influences Eating?</vt:lpstr>
      <vt:lpstr>Who are Resources?</vt:lpstr>
      <vt:lpstr>Overcoming Barriers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Overcoming Barriers  to Healthy Eating</dc:title>
  <dc:creator>Microsoft Office User</dc:creator>
  <cp:lastModifiedBy>Microsoft Office User</cp:lastModifiedBy>
  <cp:revision>11</cp:revision>
  <dcterms:created xsi:type="dcterms:W3CDTF">2012-07-06T21:05:12Z</dcterms:created>
  <dcterms:modified xsi:type="dcterms:W3CDTF">2012-07-06T23:18:11Z</dcterms:modified>
</cp:coreProperties>
</file>