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25"/>
  </p:handoutMasterIdLst>
  <p:sldIdLst>
    <p:sldId id="273" r:id="rId2"/>
    <p:sldId id="274" r:id="rId3"/>
    <p:sldId id="275" r:id="rId4"/>
    <p:sldId id="276" r:id="rId5"/>
    <p:sldId id="277" r:id="rId6"/>
    <p:sldId id="278" r:id="rId7"/>
    <p:sldId id="279" r:id="rId8"/>
    <p:sldId id="280" r:id="rId9"/>
    <p:sldId id="256" r:id="rId10"/>
    <p:sldId id="257" r:id="rId11"/>
    <p:sldId id="258" r:id="rId12"/>
    <p:sldId id="260" r:id="rId13"/>
    <p:sldId id="269" r:id="rId14"/>
    <p:sldId id="261" r:id="rId15"/>
    <p:sldId id="268" r:id="rId16"/>
    <p:sldId id="262" r:id="rId17"/>
    <p:sldId id="263" r:id="rId18"/>
    <p:sldId id="264" r:id="rId19"/>
    <p:sldId id="266" r:id="rId20"/>
    <p:sldId id="270" r:id="rId21"/>
    <p:sldId id="265" r:id="rId22"/>
    <p:sldId id="271"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0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B6D576-6931-9F48-8D9B-70EDBE7E4E54}" type="datetimeFigureOut">
              <a:rPr lang="en-US" smtClean="0"/>
              <a:t>7/10/12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4F44AB-0CFE-FA48-B65F-F51F5071E015}" type="slidenum">
              <a:rPr lang="en-US" smtClean="0"/>
              <a:t>‹#›</a:t>
            </a:fld>
            <a:endParaRPr lang="en-US"/>
          </a:p>
        </p:txBody>
      </p:sp>
    </p:spTree>
    <p:extLst>
      <p:ext uri="{BB962C8B-B14F-4D97-AF65-F5344CB8AC3E}">
        <p14:creationId xmlns:p14="http://schemas.microsoft.com/office/powerpoint/2010/main" val="25382306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97A56A2-80D9-4DDE-A896-39ED16DE5E7C}" type="datetimeFigureOut">
              <a:rPr lang="en-US" smtClean="0"/>
              <a:t>7/10/12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5AA81C-3FB6-439D-A5AB-1360EFCCE8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97A56A2-80D9-4DDE-A896-39ED16DE5E7C}" type="datetimeFigureOut">
              <a:rPr lang="en-US" smtClean="0"/>
              <a:t>7/10/12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5AA81C-3FB6-439D-A5AB-1360EFCCE8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97A56A2-80D9-4DDE-A896-39ED16DE5E7C}" type="datetimeFigureOut">
              <a:rPr lang="en-US" smtClean="0"/>
              <a:t>7/10/12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97A56A2-80D9-4DDE-A896-39ED16DE5E7C}" type="datetimeFigureOut">
              <a:rPr lang="en-US" smtClean="0"/>
              <a:t>7/10/12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5AA81C-3FB6-439D-A5AB-1360EFCCE8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97A56A2-80D9-4DDE-A896-39ED16DE5E7C}" type="datetimeFigureOut">
              <a:rPr lang="en-US" smtClean="0"/>
              <a:t>7/10/12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5AA81C-3FB6-439D-A5AB-1360EFCCE83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97A56A2-80D9-4DDE-A896-39ED16DE5E7C}" type="datetimeFigureOut">
              <a:rPr lang="en-US" smtClean="0"/>
              <a:t>7/10/12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5AA81C-3FB6-439D-A5AB-1360EFCCE8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Normal Eating?</a:t>
            </a:r>
            <a:endParaRPr lang="en-US" dirty="0"/>
          </a:p>
        </p:txBody>
      </p:sp>
      <p:pic>
        <p:nvPicPr>
          <p:cNvPr id="4" name="Picture 3"/>
          <p:cNvPicPr>
            <a:picLocks noChangeAspect="1"/>
          </p:cNvPicPr>
          <p:nvPr/>
        </p:nvPicPr>
        <p:blipFill>
          <a:blip r:embed="rId2"/>
          <a:stretch>
            <a:fillRect/>
          </a:stretch>
        </p:blipFill>
        <p:spPr>
          <a:xfrm>
            <a:off x="4038600" y="3886200"/>
            <a:ext cx="3746500" cy="2489200"/>
          </a:xfrm>
          <a:prstGeom prst="rect">
            <a:avLst/>
          </a:prstGeom>
          <a:ln w="38100">
            <a:solidFill>
              <a:schemeClr val="accent4">
                <a:lumMod val="60000"/>
                <a:lumOff val="40000"/>
              </a:schemeClr>
            </a:solidFill>
          </a:ln>
        </p:spPr>
      </p:pic>
    </p:spTree>
    <p:extLst>
      <p:ext uri="{BB962C8B-B14F-4D97-AF65-F5344CB8AC3E}">
        <p14:creationId xmlns:p14="http://schemas.microsoft.com/office/powerpoint/2010/main" val="1802860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Three Main Kinds of Eating Disorders</a:t>
            </a:r>
            <a:endParaRPr lang="en-US" sz="3200" dirty="0"/>
          </a:p>
        </p:txBody>
      </p:sp>
      <p:sp>
        <p:nvSpPr>
          <p:cNvPr id="3" name="Content Placeholder 2"/>
          <p:cNvSpPr>
            <a:spLocks noGrp="1"/>
          </p:cNvSpPr>
          <p:nvPr>
            <p:ph idx="1"/>
          </p:nvPr>
        </p:nvSpPr>
        <p:spPr/>
        <p:txBody>
          <a:bodyPr>
            <a:normAutofit/>
          </a:bodyPr>
          <a:lstStyle/>
          <a:p>
            <a:r>
              <a:rPr lang="en-US" sz="4000" dirty="0" smtClean="0"/>
              <a:t>Anorexia</a:t>
            </a:r>
          </a:p>
          <a:p>
            <a:endParaRPr lang="en-US" sz="4000" dirty="0" smtClean="0"/>
          </a:p>
          <a:p>
            <a:r>
              <a:rPr lang="en-US" sz="4000" dirty="0" smtClean="0"/>
              <a:t>Bulimia</a:t>
            </a:r>
          </a:p>
          <a:p>
            <a:endParaRPr lang="en-US" sz="4000" dirty="0" smtClean="0"/>
          </a:p>
          <a:p>
            <a:r>
              <a:rPr lang="en-US" sz="4000" dirty="0" smtClean="0"/>
              <a:t>Binge Eating Disorder</a:t>
            </a:r>
            <a:endParaRPr lang="en-US" sz="4000" dirty="0"/>
          </a:p>
        </p:txBody>
      </p:sp>
      <p:pic>
        <p:nvPicPr>
          <p:cNvPr id="2050" name="Picture 2"/>
          <p:cNvPicPr>
            <a:picLocks noChangeAspect="1" noChangeArrowheads="1"/>
          </p:cNvPicPr>
          <p:nvPr/>
        </p:nvPicPr>
        <p:blipFill>
          <a:blip r:embed="rId2" cstate="print"/>
          <a:srcRect/>
          <a:stretch>
            <a:fillRect/>
          </a:stretch>
        </p:blipFill>
        <p:spPr bwMode="auto">
          <a:xfrm>
            <a:off x="3352800" y="1219200"/>
            <a:ext cx="4235718" cy="281940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Anorexia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Drops weight to about 20% below normal</a:t>
            </a:r>
          </a:p>
          <a:p>
            <a:endParaRPr lang="en-US" dirty="0" smtClean="0"/>
          </a:p>
          <a:p>
            <a:r>
              <a:rPr lang="en-US" dirty="0" smtClean="0"/>
              <a:t>Denies feeling hungry; self-starvation</a:t>
            </a:r>
          </a:p>
          <a:p>
            <a:endParaRPr lang="en-US" dirty="0" smtClean="0"/>
          </a:p>
          <a:p>
            <a:r>
              <a:rPr lang="en-US" dirty="0" smtClean="0"/>
              <a:t>Obsession with food</a:t>
            </a:r>
          </a:p>
          <a:p>
            <a:endParaRPr lang="en-US" dirty="0" smtClean="0"/>
          </a:p>
          <a:p>
            <a:r>
              <a:rPr lang="en-US" dirty="0" smtClean="0"/>
              <a:t>Exercises excessively (hours per day)</a:t>
            </a:r>
          </a:p>
          <a:p>
            <a:endParaRPr lang="en-US" dirty="0" smtClean="0"/>
          </a:p>
          <a:p>
            <a:r>
              <a:rPr lang="en-US" dirty="0" smtClean="0"/>
              <a:t>Very thin, but feels fat</a:t>
            </a:r>
          </a:p>
          <a:p>
            <a:endParaRPr lang="en-US" dirty="0" smtClean="0"/>
          </a:p>
          <a:p>
            <a:r>
              <a:rPr lang="en-US" dirty="0" smtClean="0"/>
              <a:t>Conflict with family and friends about eating</a:t>
            </a:r>
          </a:p>
          <a:p>
            <a:endParaRPr lang="en-US" dirty="0" smtClean="0"/>
          </a:p>
          <a:p>
            <a:r>
              <a:rPr lang="en-US" dirty="0" smtClean="0"/>
              <a:t>Often has depression, anxiety</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990600"/>
            <a:ext cx="85344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sz="4400" dirty="0" smtClean="0"/>
              <a:t>Bulimia</a:t>
            </a:r>
            <a:br>
              <a:rPr lang="en-US" sz="4400" dirty="0" smtClean="0"/>
            </a:br>
            <a:endParaRPr lang="en-US" dirty="0"/>
          </a:p>
        </p:txBody>
      </p:sp>
      <p:sp>
        <p:nvSpPr>
          <p:cNvPr id="3" name="Content Placeholder 2"/>
          <p:cNvSpPr>
            <a:spLocks noGrp="1"/>
          </p:cNvSpPr>
          <p:nvPr>
            <p:ph idx="1"/>
          </p:nvPr>
        </p:nvSpPr>
        <p:spPr/>
        <p:txBody>
          <a:bodyPr>
            <a:normAutofit/>
          </a:bodyPr>
          <a:lstStyle/>
          <a:p>
            <a:r>
              <a:rPr lang="en-US" sz="3200" dirty="0" smtClean="0"/>
              <a:t>Binge (eats huge amounts of food in short period of time) and purge (vomiting, laxatives, diuretics)</a:t>
            </a:r>
          </a:p>
          <a:p>
            <a:endParaRPr lang="en-US" sz="3200" dirty="0" smtClean="0"/>
          </a:p>
          <a:p>
            <a:r>
              <a:rPr lang="en-US" sz="3200" dirty="0" smtClean="0"/>
              <a:t>Has excuses to go to the bathroom immediately after meals</a:t>
            </a:r>
          </a:p>
          <a:p>
            <a:endParaRPr lang="en-US" sz="3200" dirty="0" smtClean="0"/>
          </a:p>
          <a:p>
            <a:r>
              <a:rPr lang="en-US" sz="3200" dirty="0" smtClean="0"/>
              <a:t>Withdraws from social activities</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Bulimia</a:t>
            </a:r>
            <a:endParaRPr lang="en-US" sz="4400" dirty="0"/>
          </a:p>
        </p:txBody>
      </p:sp>
      <p:sp>
        <p:nvSpPr>
          <p:cNvPr id="3" name="Content Placeholder 2"/>
          <p:cNvSpPr>
            <a:spLocks noGrp="1"/>
          </p:cNvSpPr>
          <p:nvPr>
            <p:ph idx="1"/>
          </p:nvPr>
        </p:nvSpPr>
        <p:spPr/>
        <p:txBody>
          <a:bodyPr/>
          <a:lstStyle/>
          <a:p>
            <a:r>
              <a:rPr lang="en-US" sz="3600" dirty="0" smtClean="0"/>
              <a:t>May over-exercise</a:t>
            </a:r>
          </a:p>
          <a:p>
            <a:endParaRPr lang="en-US" sz="3600" dirty="0" smtClean="0"/>
          </a:p>
          <a:p>
            <a:r>
              <a:rPr lang="en-US" sz="3600" dirty="0" smtClean="0"/>
              <a:t>Feel depressed, helpless</a:t>
            </a:r>
          </a:p>
          <a:p>
            <a:endParaRPr lang="en-US" sz="3600" dirty="0" smtClean="0"/>
          </a:p>
          <a:p>
            <a:r>
              <a:rPr lang="en-US" sz="3600" dirty="0" smtClean="0"/>
              <a:t>Weight often normal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Binge Eating Disorder </a:t>
            </a:r>
            <a:br>
              <a:rPr lang="en-US" dirty="0" smtClean="0"/>
            </a:br>
            <a:r>
              <a:rPr lang="en-US" dirty="0"/>
              <a:t>(</a:t>
            </a:r>
            <a:r>
              <a:rPr lang="en-US" sz="3600" dirty="0" smtClean="0"/>
              <a:t>compulsive overeating)</a:t>
            </a:r>
            <a:endParaRPr lang="en-US" dirty="0"/>
          </a:p>
        </p:txBody>
      </p:sp>
      <p:sp>
        <p:nvSpPr>
          <p:cNvPr id="3" name="Content Placeholder 2"/>
          <p:cNvSpPr>
            <a:spLocks noGrp="1"/>
          </p:cNvSpPr>
          <p:nvPr>
            <p:ph idx="1"/>
          </p:nvPr>
        </p:nvSpPr>
        <p:spPr/>
        <p:txBody>
          <a:bodyPr>
            <a:normAutofit/>
          </a:bodyPr>
          <a:lstStyle/>
          <a:p>
            <a:r>
              <a:rPr lang="en-US" sz="3200" dirty="0" smtClean="0"/>
              <a:t>Binge (huge amount of food in short period of time) at least twice a week, continues over a period of time—at least 6 months, and causes distress or problems in the person’s life</a:t>
            </a:r>
          </a:p>
          <a:p>
            <a:endParaRPr lang="en-US" sz="3200" dirty="0" smtClean="0"/>
          </a:p>
          <a:p>
            <a:r>
              <a:rPr lang="en-US" sz="3200" dirty="0" smtClean="0"/>
              <a:t>Usually binges alone and cannot stop when full; eats large amounts of food even when not hungry</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Binge Eating Disorder</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Feels out of control and then depressed,  guilty, or disgusted</a:t>
            </a:r>
          </a:p>
          <a:p>
            <a:endParaRPr lang="en-US" sz="3200" dirty="0" smtClean="0"/>
          </a:p>
          <a:p>
            <a:r>
              <a:rPr lang="en-US" sz="3200" dirty="0" smtClean="0"/>
              <a:t>Gains weight excessively; often overweight</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Causes of Eating Disorders</a:t>
            </a:r>
            <a:endParaRPr lang="en-US" sz="3200" dirty="0"/>
          </a:p>
        </p:txBody>
      </p:sp>
      <p:sp>
        <p:nvSpPr>
          <p:cNvPr id="3" name="Content Placeholder 2"/>
          <p:cNvSpPr>
            <a:spLocks noGrp="1"/>
          </p:cNvSpPr>
          <p:nvPr>
            <p:ph idx="1"/>
          </p:nvPr>
        </p:nvSpPr>
        <p:spPr/>
        <p:txBody>
          <a:bodyPr>
            <a:normAutofit/>
          </a:bodyPr>
          <a:lstStyle/>
          <a:p>
            <a:r>
              <a:rPr lang="en-US" sz="2800" dirty="0" smtClean="0"/>
              <a:t>Eating disorders start about 11 – 14 years (may start as early as 7)</a:t>
            </a:r>
          </a:p>
          <a:p>
            <a:endParaRPr lang="en-US" sz="2800" dirty="0" smtClean="0"/>
          </a:p>
          <a:p>
            <a:r>
              <a:rPr lang="en-US" sz="2800" dirty="0" smtClean="0"/>
              <a:t>No single cause; still are not sure of all causes</a:t>
            </a:r>
          </a:p>
          <a:p>
            <a:pPr>
              <a:buNone/>
            </a:pPr>
            <a:endParaRPr lang="en-US" sz="2800" dirty="0" smtClean="0"/>
          </a:p>
          <a:p>
            <a:r>
              <a:rPr lang="en-US" sz="2800" dirty="0" smtClean="0"/>
              <a:t>May not feel good inside so a person tries to change outside</a:t>
            </a:r>
          </a:p>
          <a:p>
            <a:endParaRPr lang="en-US" sz="2800" dirty="0" smtClean="0"/>
          </a:p>
          <a:p>
            <a:r>
              <a:rPr lang="en-US" sz="2800" dirty="0" smtClean="0"/>
              <a:t>Low self-esteem</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39000" cy="990600"/>
          </a:xfrm>
        </p:spPr>
        <p:txBody>
          <a:bodyPr>
            <a:normAutofit fontScale="90000"/>
          </a:bodyPr>
          <a:lstStyle/>
          <a:p>
            <a:r>
              <a:rPr lang="en-US" dirty="0" smtClean="0"/>
              <a:t>Causes of Eating </a:t>
            </a:r>
            <a:r>
              <a:rPr lang="en-US" sz="4000" dirty="0" smtClean="0"/>
              <a:t>Disorders</a:t>
            </a:r>
            <a:endParaRPr lang="en-US" dirty="0"/>
          </a:p>
        </p:txBody>
      </p:sp>
      <p:sp>
        <p:nvSpPr>
          <p:cNvPr id="3" name="Content Placeholder 2"/>
          <p:cNvSpPr>
            <a:spLocks noGrp="1"/>
          </p:cNvSpPr>
          <p:nvPr>
            <p:ph idx="1"/>
          </p:nvPr>
        </p:nvSpPr>
        <p:spPr/>
        <p:txBody>
          <a:bodyPr>
            <a:normAutofit/>
          </a:bodyPr>
          <a:lstStyle/>
          <a:p>
            <a:r>
              <a:rPr lang="en-US" sz="2800" dirty="0" smtClean="0"/>
              <a:t>Depression or stress and lack of feeling of control</a:t>
            </a:r>
          </a:p>
          <a:p>
            <a:endParaRPr lang="en-US" sz="2800" dirty="0" smtClean="0"/>
          </a:p>
          <a:p>
            <a:r>
              <a:rPr lang="en-US" sz="2800" dirty="0" smtClean="0"/>
              <a:t>Sports that emphasize weight (such as wrestling or ballet)</a:t>
            </a:r>
          </a:p>
          <a:p>
            <a:endParaRPr lang="en-US" sz="2800" dirty="0" smtClean="0"/>
          </a:p>
          <a:p>
            <a:r>
              <a:rPr lang="en-US" sz="2800" dirty="0" smtClean="0"/>
              <a:t>Families (may have eating disorders or overly emphasize weight)</a:t>
            </a:r>
          </a:p>
          <a:p>
            <a:endParaRPr lang="en-US" sz="2800" dirty="0" smtClean="0"/>
          </a:p>
          <a:p>
            <a:r>
              <a:rPr lang="en-US" sz="2800" dirty="0" smtClean="0"/>
              <a:t>Media pressure to be thin, attractive</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7467600" cy="1143000"/>
          </a:xfrm>
        </p:spPr>
        <p:txBody>
          <a:bodyPr>
            <a:noAutofit/>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Effects of Eating Disorders</a:t>
            </a:r>
            <a:endParaRPr lang="en-US" sz="3600" dirty="0"/>
          </a:p>
        </p:txBody>
      </p:sp>
      <p:pic>
        <p:nvPicPr>
          <p:cNvPr id="3075" name="Picture 3"/>
          <p:cNvPicPr>
            <a:picLocks noChangeAspect="1" noChangeArrowheads="1"/>
          </p:cNvPicPr>
          <p:nvPr/>
        </p:nvPicPr>
        <p:blipFill>
          <a:blip r:embed="rId2" cstate="print"/>
          <a:srcRect/>
          <a:stretch>
            <a:fillRect/>
          </a:stretch>
        </p:blipFill>
        <p:spPr bwMode="auto">
          <a:xfrm>
            <a:off x="3505200" y="2057400"/>
            <a:ext cx="4191000" cy="419100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Anorexia</a:t>
            </a:r>
            <a:endParaRPr lang="en-US" dirty="0"/>
          </a:p>
        </p:txBody>
      </p:sp>
      <p:sp>
        <p:nvSpPr>
          <p:cNvPr id="6" name="Content Placeholder 5"/>
          <p:cNvSpPr>
            <a:spLocks noGrp="1"/>
          </p:cNvSpPr>
          <p:nvPr>
            <p:ph idx="1"/>
          </p:nvPr>
        </p:nvSpPr>
        <p:spPr/>
        <p:txBody>
          <a:bodyPr>
            <a:normAutofit/>
          </a:bodyPr>
          <a:lstStyle/>
          <a:p>
            <a:r>
              <a:rPr lang="en-US" sz="3200" dirty="0" smtClean="0"/>
              <a:t>Without treatment, can cause death</a:t>
            </a:r>
          </a:p>
          <a:p>
            <a:endParaRPr lang="en-US" sz="3200" dirty="0" smtClean="0"/>
          </a:p>
          <a:p>
            <a:r>
              <a:rPr lang="en-US" sz="3200" dirty="0" smtClean="0"/>
              <a:t>Loss of menstrual cycle</a:t>
            </a:r>
          </a:p>
          <a:p>
            <a:endParaRPr lang="en-US" sz="3200" dirty="0" smtClean="0"/>
          </a:p>
          <a:p>
            <a:r>
              <a:rPr lang="en-US" sz="3200" dirty="0" smtClean="0"/>
              <a:t>Heart, liver and kidney damage</a:t>
            </a:r>
          </a:p>
          <a:p>
            <a:endParaRPr lang="en-US" sz="3200" dirty="0" smtClean="0"/>
          </a:p>
          <a:p>
            <a:r>
              <a:rPr lang="en-US" sz="3200" dirty="0" smtClean="0"/>
              <a:t>Low blood pressure, pulse, and breathing rate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eating is . . . </a:t>
            </a:r>
            <a:endParaRPr lang="en-US" dirty="0"/>
          </a:p>
        </p:txBody>
      </p:sp>
      <p:sp>
        <p:nvSpPr>
          <p:cNvPr id="3" name="Content Placeholder 2"/>
          <p:cNvSpPr>
            <a:spLocks noGrp="1"/>
          </p:cNvSpPr>
          <p:nvPr>
            <p:ph idx="1"/>
          </p:nvPr>
        </p:nvSpPr>
        <p:spPr/>
        <p:txBody>
          <a:bodyPr>
            <a:normAutofit/>
          </a:bodyPr>
          <a:lstStyle/>
          <a:p>
            <a:r>
              <a:rPr lang="en-US" sz="3600" dirty="0" smtClean="0"/>
              <a:t>being </a:t>
            </a:r>
            <a:r>
              <a:rPr lang="en-US" sz="3600" dirty="0"/>
              <a:t>able to eat when you are hungry and continue eating until you are satisfied. It is being able to choose food you like and eat it and truly get enough of it—not just stop eating because you think you should. </a:t>
            </a:r>
          </a:p>
        </p:txBody>
      </p:sp>
    </p:spTree>
    <p:extLst>
      <p:ext uri="{BB962C8B-B14F-4D97-AF65-F5344CB8AC3E}">
        <p14:creationId xmlns:p14="http://schemas.microsoft.com/office/powerpoint/2010/main" val="42623044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Anorexia</a:t>
            </a:r>
            <a:endParaRPr lang="en-US" dirty="0"/>
          </a:p>
        </p:txBody>
      </p:sp>
      <p:sp>
        <p:nvSpPr>
          <p:cNvPr id="3" name="Content Placeholder 2"/>
          <p:cNvSpPr>
            <a:spLocks noGrp="1"/>
          </p:cNvSpPr>
          <p:nvPr>
            <p:ph idx="1"/>
          </p:nvPr>
        </p:nvSpPr>
        <p:spPr/>
        <p:txBody>
          <a:bodyPr>
            <a:normAutofit/>
          </a:bodyPr>
          <a:lstStyle/>
          <a:p>
            <a:r>
              <a:rPr lang="en-US" sz="3200" dirty="0" smtClean="0"/>
              <a:t>Hair loss and brittle fingernails</a:t>
            </a:r>
          </a:p>
          <a:p>
            <a:endParaRPr lang="en-US" sz="3200" dirty="0" smtClean="0"/>
          </a:p>
          <a:p>
            <a:r>
              <a:rPr lang="en-US" sz="3200" dirty="0" smtClean="0"/>
              <a:t>Feel cold (even in warm weather)</a:t>
            </a:r>
          </a:p>
          <a:p>
            <a:endParaRPr lang="en-US" sz="3200" dirty="0" smtClean="0"/>
          </a:p>
          <a:p>
            <a:r>
              <a:rPr lang="en-US" sz="3200" dirty="0" smtClean="0"/>
              <a:t>Headaches, dizziness, and concentration difficulties</a:t>
            </a:r>
          </a:p>
          <a:p>
            <a:endParaRPr lang="en-US" sz="3200" dirty="0" smtClean="0"/>
          </a:p>
          <a:p>
            <a:r>
              <a:rPr lang="en-US" sz="3200" dirty="0" smtClean="0"/>
              <a:t>Withdrawal and depression</a:t>
            </a:r>
          </a:p>
          <a:p>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Bulimia</a:t>
            </a:r>
            <a:endParaRPr lang="en-US" sz="3600" dirty="0"/>
          </a:p>
        </p:txBody>
      </p:sp>
      <p:sp>
        <p:nvSpPr>
          <p:cNvPr id="4" name="Content Placeholder 3"/>
          <p:cNvSpPr>
            <a:spLocks noGrp="1"/>
          </p:cNvSpPr>
          <p:nvPr>
            <p:ph idx="1"/>
          </p:nvPr>
        </p:nvSpPr>
        <p:spPr/>
        <p:txBody>
          <a:bodyPr>
            <a:noAutofit/>
          </a:bodyPr>
          <a:lstStyle/>
          <a:p>
            <a:r>
              <a:rPr lang="en-US" sz="4000" dirty="0" smtClean="0"/>
              <a:t>Loss of potassium which can lead to heart problems, death</a:t>
            </a:r>
          </a:p>
          <a:p>
            <a:endParaRPr lang="en-US" sz="4000" dirty="0" smtClean="0"/>
          </a:p>
          <a:p>
            <a:r>
              <a:rPr lang="en-US" sz="4000" dirty="0" smtClean="0"/>
              <a:t>Tooth decay</a:t>
            </a:r>
          </a:p>
          <a:p>
            <a:endParaRPr lang="en-US" sz="4000" dirty="0" smtClean="0"/>
          </a:p>
          <a:p>
            <a:r>
              <a:rPr lang="en-US" sz="4000" dirty="0" smtClean="0"/>
              <a:t>Swollen glands in face (chipmunk cheeks)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Bulimia</a:t>
            </a:r>
            <a:endParaRPr lang="en-US" dirty="0"/>
          </a:p>
        </p:txBody>
      </p:sp>
      <p:sp>
        <p:nvSpPr>
          <p:cNvPr id="3" name="Content Placeholder 2"/>
          <p:cNvSpPr>
            <a:spLocks noGrp="1"/>
          </p:cNvSpPr>
          <p:nvPr>
            <p:ph idx="1"/>
          </p:nvPr>
        </p:nvSpPr>
        <p:spPr/>
        <p:txBody>
          <a:bodyPr/>
          <a:lstStyle/>
          <a:p>
            <a:r>
              <a:rPr lang="en-US" sz="4000" dirty="0" smtClean="0"/>
              <a:t>Stomach pain</a:t>
            </a:r>
          </a:p>
          <a:p>
            <a:endParaRPr lang="en-US" sz="4000" dirty="0" smtClean="0"/>
          </a:p>
          <a:p>
            <a:r>
              <a:rPr lang="en-US" sz="4000" dirty="0" smtClean="0"/>
              <a:t>Stomach and kidney damage</a:t>
            </a:r>
          </a:p>
          <a:p>
            <a:endParaRPr lang="en-US" sz="4000" dirty="0" smtClean="0"/>
          </a:p>
          <a:p>
            <a:r>
              <a:rPr lang="en-US" sz="4000" dirty="0" smtClean="0"/>
              <a:t>Withdrawal and depression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Binge</a:t>
            </a:r>
            <a:r>
              <a:rPr lang="en-US" dirty="0" smtClean="0"/>
              <a:t> Eating Disorder</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Overweight (which can make it </a:t>
            </a:r>
            <a:r>
              <a:rPr lang="en-US" sz="3200" smtClean="0"/>
              <a:t>difficult </a:t>
            </a:r>
            <a:r>
              <a:rPr lang="en-US" sz="3200" smtClean="0"/>
              <a:t>to get </a:t>
            </a:r>
            <a:r>
              <a:rPr lang="en-US" sz="3200" dirty="0" smtClean="0"/>
              <a:t>around and increases risk for chronic diseases such as heart disease and diabetes)</a:t>
            </a:r>
          </a:p>
          <a:p>
            <a:endParaRPr lang="en-US" sz="3200" dirty="0" smtClean="0"/>
          </a:p>
          <a:p>
            <a:r>
              <a:rPr lang="en-US" sz="3200" dirty="0" smtClean="0"/>
              <a:t>Breathing and sleep difficulties due to overweight</a:t>
            </a:r>
          </a:p>
          <a:p>
            <a:endParaRPr lang="en-US" sz="3200" dirty="0" smtClean="0"/>
          </a:p>
          <a:p>
            <a:r>
              <a:rPr lang="en-US" sz="3200" dirty="0" smtClean="0"/>
              <a:t>Withdrawal and depression</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eating is . . . </a:t>
            </a:r>
          </a:p>
        </p:txBody>
      </p:sp>
      <p:sp>
        <p:nvSpPr>
          <p:cNvPr id="3" name="Content Placeholder 2"/>
          <p:cNvSpPr>
            <a:spLocks noGrp="1"/>
          </p:cNvSpPr>
          <p:nvPr>
            <p:ph idx="1"/>
          </p:nvPr>
        </p:nvSpPr>
        <p:spPr/>
        <p:txBody>
          <a:bodyPr>
            <a:normAutofit/>
          </a:bodyPr>
          <a:lstStyle/>
          <a:p>
            <a:r>
              <a:rPr lang="en-US" sz="3600" dirty="0"/>
              <a:t>being able to use some moderate constraint in your food selection to get the right foods, but not being so restrictive that you miss out on pleasurable foods. </a:t>
            </a:r>
          </a:p>
        </p:txBody>
      </p:sp>
    </p:spTree>
    <p:extLst>
      <p:ext uri="{BB962C8B-B14F-4D97-AF65-F5344CB8AC3E}">
        <p14:creationId xmlns:p14="http://schemas.microsoft.com/office/powerpoint/2010/main" val="9276149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eating is . . . </a:t>
            </a:r>
          </a:p>
        </p:txBody>
      </p:sp>
      <p:sp>
        <p:nvSpPr>
          <p:cNvPr id="3" name="Content Placeholder 2"/>
          <p:cNvSpPr>
            <a:spLocks noGrp="1"/>
          </p:cNvSpPr>
          <p:nvPr>
            <p:ph idx="1"/>
          </p:nvPr>
        </p:nvSpPr>
        <p:spPr/>
        <p:txBody>
          <a:bodyPr>
            <a:normAutofit/>
          </a:bodyPr>
          <a:lstStyle/>
          <a:p>
            <a:r>
              <a:rPr lang="en-US" sz="3600" dirty="0" smtClean="0"/>
              <a:t>giving </a:t>
            </a:r>
            <a:r>
              <a:rPr lang="en-US" sz="3600" dirty="0"/>
              <a:t>yourself permission to eat sometimes because you are happy, sad, bored, or just because it feels good. </a:t>
            </a:r>
          </a:p>
        </p:txBody>
      </p:sp>
    </p:spTree>
    <p:extLst>
      <p:ext uri="{BB962C8B-B14F-4D97-AF65-F5344CB8AC3E}">
        <p14:creationId xmlns:p14="http://schemas.microsoft.com/office/powerpoint/2010/main" val="37185462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eating is . . . </a:t>
            </a:r>
          </a:p>
        </p:txBody>
      </p:sp>
      <p:sp>
        <p:nvSpPr>
          <p:cNvPr id="3" name="Content Placeholder 2"/>
          <p:cNvSpPr>
            <a:spLocks noGrp="1"/>
          </p:cNvSpPr>
          <p:nvPr>
            <p:ph idx="1"/>
          </p:nvPr>
        </p:nvSpPr>
        <p:spPr/>
        <p:txBody>
          <a:bodyPr>
            <a:normAutofit/>
          </a:bodyPr>
          <a:lstStyle/>
          <a:p>
            <a:r>
              <a:rPr lang="en-US" sz="3600" dirty="0" smtClean="0"/>
              <a:t>three </a:t>
            </a:r>
            <a:r>
              <a:rPr lang="en-US" sz="3600" dirty="0"/>
              <a:t>meals a day most of the time but it can also be choosing to munch along. It is leaving some cookies on the plate because you know you can have some again tomorrow, or it is eating more now because they taste so wonderful when they are fresh. </a:t>
            </a:r>
          </a:p>
        </p:txBody>
      </p:sp>
    </p:spTree>
    <p:extLst>
      <p:ext uri="{BB962C8B-B14F-4D97-AF65-F5344CB8AC3E}">
        <p14:creationId xmlns:p14="http://schemas.microsoft.com/office/powerpoint/2010/main" val="13010976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eating is . . . </a:t>
            </a:r>
          </a:p>
        </p:txBody>
      </p:sp>
      <p:sp>
        <p:nvSpPr>
          <p:cNvPr id="3" name="Content Placeholder 2"/>
          <p:cNvSpPr>
            <a:spLocks noGrp="1"/>
          </p:cNvSpPr>
          <p:nvPr>
            <p:ph idx="1"/>
          </p:nvPr>
        </p:nvSpPr>
        <p:spPr/>
        <p:txBody>
          <a:bodyPr>
            <a:normAutofit/>
          </a:bodyPr>
          <a:lstStyle/>
          <a:p>
            <a:r>
              <a:rPr lang="en-US" sz="3600" dirty="0"/>
              <a:t>overeating at times; feeling stuffed and uncomfortable. It is also </a:t>
            </a:r>
            <a:r>
              <a:rPr lang="en-US" sz="3600" dirty="0" err="1"/>
              <a:t>undereating</a:t>
            </a:r>
            <a:r>
              <a:rPr lang="en-US" sz="3600" dirty="0"/>
              <a:t> at times and wishing you had more. </a:t>
            </a:r>
          </a:p>
        </p:txBody>
      </p:sp>
    </p:spTree>
    <p:extLst>
      <p:ext uri="{BB962C8B-B14F-4D97-AF65-F5344CB8AC3E}">
        <p14:creationId xmlns:p14="http://schemas.microsoft.com/office/powerpoint/2010/main" val="15832120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a:t>
            </a:r>
            <a:r>
              <a:rPr lang="en-US" dirty="0" smtClean="0"/>
              <a:t>eating </a:t>
            </a:r>
            <a:r>
              <a:rPr lang="en-US" dirty="0"/>
              <a:t>. . . </a:t>
            </a:r>
          </a:p>
        </p:txBody>
      </p:sp>
      <p:sp>
        <p:nvSpPr>
          <p:cNvPr id="3" name="Content Placeholder 2"/>
          <p:cNvSpPr>
            <a:spLocks noGrp="1"/>
          </p:cNvSpPr>
          <p:nvPr>
            <p:ph idx="1"/>
          </p:nvPr>
        </p:nvSpPr>
        <p:spPr/>
        <p:txBody>
          <a:bodyPr>
            <a:normAutofit/>
          </a:bodyPr>
          <a:lstStyle/>
          <a:p>
            <a:r>
              <a:rPr lang="en-US" sz="3600" dirty="0"/>
              <a:t>trusts your body to make up for your mistakes in eating. Normal eating takes up some of your time and attention but keeps its place as only one important area of your life. </a:t>
            </a:r>
          </a:p>
        </p:txBody>
      </p:sp>
    </p:spTree>
    <p:extLst>
      <p:ext uri="{BB962C8B-B14F-4D97-AF65-F5344CB8AC3E}">
        <p14:creationId xmlns:p14="http://schemas.microsoft.com/office/powerpoint/2010/main" val="23772556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short, Normal </a:t>
            </a:r>
            <a:r>
              <a:rPr lang="en-US" dirty="0"/>
              <a:t>eating is </a:t>
            </a:r>
            <a:r>
              <a:rPr lang="en-US" dirty="0" smtClean="0"/>
              <a:t>Flexible.     </a:t>
            </a:r>
            <a:endParaRPr lang="en-US" dirty="0"/>
          </a:p>
        </p:txBody>
      </p:sp>
      <p:sp>
        <p:nvSpPr>
          <p:cNvPr id="3" name="Content Placeholder 2"/>
          <p:cNvSpPr>
            <a:spLocks noGrp="1"/>
          </p:cNvSpPr>
          <p:nvPr>
            <p:ph idx="1"/>
          </p:nvPr>
        </p:nvSpPr>
        <p:spPr/>
        <p:txBody>
          <a:bodyPr/>
          <a:lstStyle/>
          <a:p>
            <a:r>
              <a:rPr lang="en-US" sz="3600" dirty="0"/>
              <a:t>It varies in response to your emotions, your schedule, </a:t>
            </a:r>
            <a:r>
              <a:rPr lang="en-US" sz="3600" dirty="0" smtClean="0"/>
              <a:t>your hunger, </a:t>
            </a:r>
            <a:r>
              <a:rPr lang="en-US" sz="3600" dirty="0"/>
              <a:t>and your proximity to food. </a:t>
            </a:r>
            <a:endParaRPr lang="en-US" sz="3600" dirty="0" smtClean="0"/>
          </a:p>
          <a:p>
            <a:pPr marL="0" indent="0">
              <a:buNone/>
            </a:pPr>
            <a:endParaRPr lang="en-US" dirty="0"/>
          </a:p>
        </p:txBody>
      </p:sp>
    </p:spTree>
    <p:extLst>
      <p:ext uri="{BB962C8B-B14F-4D97-AF65-F5344CB8AC3E}">
        <p14:creationId xmlns:p14="http://schemas.microsoft.com/office/powerpoint/2010/main" val="27610697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Eating Disorders</a:t>
            </a:r>
            <a:endParaRPr lang="en-US" sz="4800" dirty="0"/>
          </a:p>
        </p:txBody>
      </p:sp>
      <p:pic>
        <p:nvPicPr>
          <p:cNvPr id="1028" name="Picture 4" descr="C:\Documents and Settings\Owner\Local Settings\Temporary Internet Files\Content.IE5\5L0IEZ9I\MP900444486[1].jpg"/>
          <p:cNvPicPr>
            <a:picLocks noChangeAspect="1" noChangeArrowheads="1"/>
          </p:cNvPicPr>
          <p:nvPr/>
        </p:nvPicPr>
        <p:blipFill>
          <a:blip r:embed="rId2" cstate="print"/>
          <a:srcRect/>
          <a:stretch>
            <a:fillRect/>
          </a:stretch>
        </p:blipFill>
        <p:spPr bwMode="auto">
          <a:xfrm>
            <a:off x="1600200" y="2590800"/>
            <a:ext cx="4948428" cy="3312584"/>
          </a:xfrm>
          <a:prstGeom prst="rect">
            <a:avLst/>
          </a:prstGeom>
          <a:noFill/>
          <a:ln w="38100">
            <a:solidFill>
              <a:schemeClr val="accent5">
                <a:lumMod val="50000"/>
              </a:schemeClr>
            </a:solidFill>
          </a:ln>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131</TotalTime>
  <Words>666</Words>
  <Application>Microsoft Macintosh PowerPoint</Application>
  <PresentationFormat>On-screen Show (4:3)</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What is Normal Eating?</vt:lpstr>
      <vt:lpstr>Normal eating is . . . </vt:lpstr>
      <vt:lpstr>Normal eating is . . . </vt:lpstr>
      <vt:lpstr>Normal eating is . . . </vt:lpstr>
      <vt:lpstr>Normal eating is . . . </vt:lpstr>
      <vt:lpstr>Normal eating is . . . </vt:lpstr>
      <vt:lpstr>Normal eating . . . </vt:lpstr>
      <vt:lpstr>In short, Normal eating is Flexible.     </vt:lpstr>
      <vt:lpstr>Eating Disorders</vt:lpstr>
      <vt:lpstr>Three Main Kinds of Eating Disorders</vt:lpstr>
      <vt:lpstr>Anorexia</vt:lpstr>
      <vt:lpstr>    Bulimia </vt:lpstr>
      <vt:lpstr>Bulimia</vt:lpstr>
      <vt:lpstr>Binge Eating Disorder  (compulsive overeating)</vt:lpstr>
      <vt:lpstr>Binge Eating Disorder</vt:lpstr>
      <vt:lpstr>Causes of Eating Disorders</vt:lpstr>
      <vt:lpstr>Causes of Eating Disorders</vt:lpstr>
      <vt:lpstr>       Effects of Eating Disorders</vt:lpstr>
      <vt:lpstr>Anorexia</vt:lpstr>
      <vt:lpstr>Anorexia</vt:lpstr>
      <vt:lpstr>Bulimia</vt:lpstr>
      <vt:lpstr>Bulimia</vt:lpstr>
      <vt:lpstr>Binge Eating Disorder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Owner</dc:creator>
  <cp:lastModifiedBy>Microsoft Office User</cp:lastModifiedBy>
  <cp:revision>19</cp:revision>
  <cp:lastPrinted>2012-06-26T13:29:04Z</cp:lastPrinted>
  <dcterms:created xsi:type="dcterms:W3CDTF">2012-06-25T23:14:40Z</dcterms:created>
  <dcterms:modified xsi:type="dcterms:W3CDTF">2012-07-10T13:49:18Z</dcterms:modified>
</cp:coreProperties>
</file>