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handoutMasterIdLst>
    <p:handoutMasterId r:id="rId37"/>
  </p:handoutMasterIdLst>
  <p:sldIdLst>
    <p:sldId id="256" r:id="rId2"/>
    <p:sldId id="284" r:id="rId3"/>
    <p:sldId id="285" r:id="rId4"/>
    <p:sldId id="286" r:id="rId5"/>
    <p:sldId id="287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8" r:id="rId34"/>
    <p:sldId id="289" r:id="rId35"/>
    <p:sldId id="290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clrMode="bw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4" d="100"/>
          <a:sy n="104" d="100"/>
        </p:scale>
        <p:origin x="-1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handoutMaster" Target="handoutMasters/handoutMaster1.xml"/><Relationship Id="rId38" Type="http://schemas.openxmlformats.org/officeDocument/2006/relationships/printerSettings" Target="printerSettings/printerSettings1.bin"/><Relationship Id="rId39" Type="http://schemas.openxmlformats.org/officeDocument/2006/relationships/presProps" Target="presProps.xml"/><Relationship Id="rId40" Type="http://schemas.openxmlformats.org/officeDocument/2006/relationships/viewProps" Target="viewProps.xml"/><Relationship Id="rId41" Type="http://schemas.openxmlformats.org/officeDocument/2006/relationships/theme" Target="theme/theme1.xml"/><Relationship Id="rId4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854CAC-065C-7D4F-8B09-66EFF5227115}" type="datetimeFigureOut">
              <a:rPr lang="en-US" smtClean="0"/>
              <a:t>7/10/12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039877-0647-9E4A-AA10-0187591924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5850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9C06D-4ED8-42C6-905D-CA84CA1B6CBF}" type="datetime2">
              <a:rPr lang="en-US" smtClean="0"/>
              <a:t>Tuesday, July 10, 12</a:t>
            </a:fld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EEE0E-EDB0-4D84-86B0-50833DF22902}" type="datetime2">
              <a:rPr lang="en-US" smtClean="0"/>
              <a:t>Tuesday, July 10, 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4372C-B5AB-4C39-B273-B99224EB4DD5}" type="datetime2">
              <a:rPr lang="en-US" smtClean="0"/>
              <a:t>Tuesday, July 10, 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B1CAA-32CD-4B55-B92A-B8F0843CACF4}" type="datetime2">
              <a:rPr lang="en-US" smtClean="0"/>
              <a:t>Tuesday, July 10, 12</a:t>
            </a:fld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8CDC4-3D19-4983-B478-82F6B8E5AB66}" type="datetime2">
              <a:rPr lang="en-US" smtClean="0"/>
              <a:t>Tuesday, July 10, 12</a:t>
            </a:fld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82477-D5D3-4181-8C11-75D0F2433A87}" type="datetime2">
              <a:rPr lang="en-US" smtClean="0"/>
              <a:t>Tuesday, July 10, 12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E253B-1893-4367-8BAE-DF4BC10DC578}" type="datetime2">
              <a:rPr lang="en-US" smtClean="0"/>
              <a:t>Tuesday, July 10, 12</a:t>
            </a:fld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2300D-25B3-4603-86C9-4CB776489F00}" type="datetime2">
              <a:rPr lang="en-US" smtClean="0"/>
              <a:t>Tuesday, July 10, 12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14AD9-FCC8-48B7-B85B-012A91320DFF}" type="datetime2">
              <a:rPr lang="en-US" smtClean="0"/>
              <a:t>Tuesday, July 10, 12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2DC50-D5DB-4F94-B367-9876CD2C4012}" type="datetime2">
              <a:rPr lang="en-US" smtClean="0"/>
              <a:t>Tuesday, July 10, 12</a:t>
            </a:fld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EB412-E790-42EA-81FE-2925D3A43D91}" type="datetime2">
              <a:rPr lang="en-US" smtClean="0"/>
              <a:t>Tuesday, July 10, 12</a:t>
            </a:fld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0B385921-A91A-409C-921C-0E0EC1E750EC}" type="datetime2">
              <a:rPr lang="en-US" smtClean="0"/>
              <a:t>Tuesday, July 10, 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gi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jp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jp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jp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jp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32.jp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33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34.jp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http://apps.nccd.cdc.gov/dnpabmi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9779" y="307901"/>
            <a:ext cx="8620833" cy="2732615"/>
          </a:xfrm>
        </p:spPr>
        <p:txBody>
          <a:bodyPr/>
          <a:lstStyle/>
          <a:p>
            <a:pPr algn="ctr"/>
            <a:r>
              <a:rPr lang="en-US" sz="8800" dirty="0" smtClean="0"/>
              <a:t>BMI </a:t>
            </a:r>
            <a:br>
              <a:rPr lang="en-US" sz="8800" dirty="0" smtClean="0"/>
            </a:br>
            <a:r>
              <a:rPr lang="en-US" sz="8800" dirty="0" smtClean="0"/>
              <a:t>Rise in America</a:t>
            </a:r>
            <a:endParaRPr lang="en-US" sz="8800" dirty="0"/>
          </a:p>
        </p:txBody>
      </p:sp>
      <p:pic>
        <p:nvPicPr>
          <p:cNvPr id="5" name="Picture 4" descr="americ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6650" y="3165600"/>
            <a:ext cx="3695178" cy="3377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6710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8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282" y="988890"/>
            <a:ext cx="8179113" cy="4760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0040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9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88" y="1056755"/>
            <a:ext cx="7820380" cy="4551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9965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9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230" y="1047060"/>
            <a:ext cx="8145798" cy="4740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1283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9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179" y="1105230"/>
            <a:ext cx="7945900" cy="4624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3339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9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343" y="1105909"/>
            <a:ext cx="7978052" cy="4643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8757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9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127" y="1163399"/>
            <a:ext cx="7795978" cy="4537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3128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9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521" y="1095535"/>
            <a:ext cx="7929242" cy="4614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6758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9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230" y="1047060"/>
            <a:ext cx="8145798" cy="4740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9374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9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469" y="1153705"/>
            <a:ext cx="7895926" cy="4595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0869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9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101" y="1192485"/>
            <a:ext cx="7879268" cy="4585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0600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8570" y="117928"/>
            <a:ext cx="6848929" cy="1377043"/>
          </a:xfrm>
        </p:spPr>
        <p:txBody>
          <a:bodyPr/>
          <a:lstStyle/>
          <a:p>
            <a:pPr algn="ctr"/>
            <a:r>
              <a:rPr lang="en-US" b="1" u="sng" dirty="0" smtClean="0"/>
              <a:t>BMI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4000" dirty="0" smtClean="0"/>
              <a:t>What is it?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28382" y="2095499"/>
            <a:ext cx="2311618" cy="2857500"/>
          </a:xfrm>
        </p:spPr>
        <p:txBody>
          <a:bodyPr>
            <a:normAutofit lnSpcReduction="10000"/>
          </a:bodyPr>
          <a:lstStyle/>
          <a:p>
            <a:pPr marL="18288" indent="0" algn="ctr">
              <a:buNone/>
            </a:pPr>
            <a:r>
              <a:rPr lang="en-US" b="1" u="sng" dirty="0" smtClean="0"/>
              <a:t>Body Mass Index </a:t>
            </a:r>
            <a:r>
              <a:rPr lang="en-US" dirty="0" smtClean="0"/>
              <a:t>(BMI)</a:t>
            </a:r>
          </a:p>
          <a:p>
            <a:pPr marL="18288" indent="0">
              <a:buNone/>
            </a:pPr>
            <a:endParaRPr lang="en-US" dirty="0" smtClean="0"/>
          </a:p>
          <a:p>
            <a:pPr marL="18288" indent="0">
              <a:buNone/>
            </a:pPr>
            <a:r>
              <a:rPr lang="en-US" dirty="0" smtClean="0">
                <a:sym typeface="Wingdings"/>
              </a:rPr>
              <a:t> A formula that includes height and weight to measure a person’s lean-to-fat composition.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6414953" y="2095499"/>
            <a:ext cx="2638334" cy="3075215"/>
          </a:xfrm>
        </p:spPr>
        <p:txBody>
          <a:bodyPr/>
          <a:lstStyle/>
          <a:p>
            <a:pPr marL="18288" indent="0">
              <a:buNone/>
            </a:pPr>
            <a:r>
              <a:rPr lang="en-US" b="1" u="sng" dirty="0" smtClean="0"/>
              <a:t>Body Composition</a:t>
            </a:r>
          </a:p>
          <a:p>
            <a:pPr marL="18288" indent="0">
              <a:buNone/>
            </a:pPr>
            <a:endParaRPr lang="en-US" b="1" u="sng" dirty="0" smtClean="0"/>
          </a:p>
          <a:p>
            <a:pPr>
              <a:buFont typeface="Wingdings" charset="0"/>
              <a:buChar char="à"/>
            </a:pPr>
            <a:r>
              <a:rPr lang="en-US" dirty="0" smtClean="0">
                <a:sym typeface="Wingdings"/>
              </a:rPr>
              <a:t>Refers to the percentages of fat, and fat-free mass (muscle and bone) in the body.</a:t>
            </a:r>
          </a:p>
          <a:p>
            <a:pPr>
              <a:buFont typeface="Wingdings" charset="0"/>
              <a:buChar char="à"/>
            </a:pPr>
            <a:endParaRPr lang="en-US" dirty="0">
              <a:sym typeface="Wingdings"/>
            </a:endParaRPr>
          </a:p>
          <a:p>
            <a:pPr marL="18288" indent="0">
              <a:buNone/>
            </a:pPr>
            <a:endParaRPr 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2285999" y="5170714"/>
            <a:ext cx="4517571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u="sng" dirty="0" smtClean="0"/>
              <a:t>Healthy Goal: 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Low fat percentage and higher fat-free mass percentage</a:t>
            </a:r>
            <a:endParaRPr lang="en-US" dirty="0"/>
          </a:p>
        </p:txBody>
      </p:sp>
      <p:pic>
        <p:nvPicPr>
          <p:cNvPr id="6" name="Picture 5" descr="body comp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1429" y="1811421"/>
            <a:ext cx="3574142" cy="3141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9425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9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127" y="1163399"/>
            <a:ext cx="7829294" cy="4556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9454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0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417" y="1211875"/>
            <a:ext cx="7729345" cy="4498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9284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260" y="1088981"/>
            <a:ext cx="7990477" cy="4650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6071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0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939" y="998585"/>
            <a:ext cx="8179113" cy="4760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2358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521" y="1095535"/>
            <a:ext cx="7979216" cy="4643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5976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0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837" y="1114925"/>
            <a:ext cx="8029190" cy="46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1886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0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87" y="1056755"/>
            <a:ext cx="8112481" cy="4721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2366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0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256" y="1017975"/>
            <a:ext cx="8245746" cy="4799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0989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0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913" y="1027669"/>
            <a:ext cx="8129139" cy="4731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5992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0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521" y="1095535"/>
            <a:ext cx="8029190" cy="46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4113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BMI class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51" b="4651"/>
          <a:stretch>
            <a:fillRect/>
          </a:stretch>
        </p:blipFill>
        <p:spPr>
          <a:xfrm>
            <a:off x="409346" y="1353002"/>
            <a:ext cx="8282972" cy="4969783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77240" y="123371"/>
            <a:ext cx="7543800" cy="914400"/>
          </a:xfrm>
        </p:spPr>
        <p:txBody>
          <a:bodyPr/>
          <a:lstStyle/>
          <a:p>
            <a:pPr algn="ctr"/>
            <a:r>
              <a:rPr lang="en-US" dirty="0" smtClean="0"/>
              <a:t>BMI % Classifications: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004676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0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939" y="998585"/>
            <a:ext cx="8145797" cy="4740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40005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229" y="1047059"/>
            <a:ext cx="8129139" cy="4731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35513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0143" y="228601"/>
            <a:ext cx="8012611" cy="914400"/>
          </a:xfrm>
        </p:spPr>
        <p:txBody>
          <a:bodyPr/>
          <a:lstStyle/>
          <a:p>
            <a:r>
              <a:rPr lang="en-US" sz="4000" dirty="0" smtClean="0"/>
              <a:t>Other ways to determine body fat:</a:t>
            </a:r>
            <a:endParaRPr lang="en-US" sz="4000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-368298" y="2093687"/>
            <a:ext cx="4971142" cy="3505199"/>
          </a:xfrm>
        </p:spPr>
        <p:txBody>
          <a:bodyPr>
            <a:normAutofit lnSpcReduction="10000"/>
          </a:bodyPr>
          <a:lstStyle/>
          <a:p>
            <a:pPr marL="18288" indent="0" algn="ctr">
              <a:buNone/>
            </a:pPr>
            <a:r>
              <a:rPr lang="en-US" sz="2800" b="1" u="sng" dirty="0" smtClean="0"/>
              <a:t>Scale-</a:t>
            </a:r>
          </a:p>
          <a:p>
            <a:pPr marL="18288" indent="0" algn="ctr">
              <a:buNone/>
            </a:pPr>
            <a:endParaRPr lang="en-US" b="1" u="sng" dirty="0"/>
          </a:p>
          <a:p>
            <a:pPr marL="18288" indent="0">
              <a:buNone/>
            </a:pPr>
            <a:r>
              <a:rPr lang="en-US" dirty="0" smtClean="0"/>
              <a:t>Standing scales includes fat, body fluids, bone, muscle, other tissues, and perhaps clothes.</a:t>
            </a:r>
          </a:p>
          <a:p>
            <a:pPr marL="18288" indent="0">
              <a:buNone/>
            </a:pPr>
            <a:endParaRPr lang="en-US" dirty="0" smtClean="0"/>
          </a:p>
          <a:p>
            <a:pPr marL="18288" indent="0">
              <a:buNone/>
            </a:pPr>
            <a:r>
              <a:rPr lang="en-US" dirty="0" smtClean="0"/>
              <a:t>Common household item and very simple to use.</a:t>
            </a:r>
          </a:p>
          <a:p>
            <a:pPr marL="18288" indent="0">
              <a:buNone/>
            </a:pPr>
            <a:endParaRPr lang="en-US" dirty="0"/>
          </a:p>
          <a:p>
            <a:pPr marL="18288" indent="0">
              <a:buNone/>
            </a:pPr>
            <a:r>
              <a:rPr lang="en-US" dirty="0" smtClean="0">
                <a:sym typeface="Wingdings"/>
              </a:rPr>
              <a:t> Because scale weight doesn’t isolate fat, it is considered less useful of a measure.</a:t>
            </a:r>
            <a:endParaRPr lang="en-US" dirty="0"/>
          </a:p>
        </p:txBody>
      </p:sp>
      <p:pic>
        <p:nvPicPr>
          <p:cNvPr id="5" name="Picture 4" descr="scal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4414" y="1627984"/>
            <a:ext cx="4287157" cy="4405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26555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240" y="195942"/>
            <a:ext cx="8557260" cy="914400"/>
          </a:xfrm>
        </p:spPr>
        <p:txBody>
          <a:bodyPr/>
          <a:lstStyle/>
          <a:p>
            <a:r>
              <a:rPr lang="en-US" sz="4000" dirty="0" smtClean="0"/>
              <a:t>Other ways to determine body fat:</a:t>
            </a:r>
            <a:endParaRPr lang="en-US" sz="4000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4376514" y="2172153"/>
            <a:ext cx="4801508" cy="3505199"/>
          </a:xfrm>
        </p:spPr>
        <p:txBody>
          <a:bodyPr>
            <a:normAutofit fontScale="85000" lnSpcReduction="10000"/>
          </a:bodyPr>
          <a:lstStyle/>
          <a:p>
            <a:pPr marL="18288" indent="0" algn="ctr">
              <a:buNone/>
            </a:pPr>
            <a:r>
              <a:rPr lang="en-US" sz="3800" b="1" u="sng" dirty="0" smtClean="0"/>
              <a:t>Waist-to-Hip:</a:t>
            </a:r>
            <a:endParaRPr lang="en-US" sz="3800" dirty="0"/>
          </a:p>
          <a:p>
            <a:pPr marL="18288" indent="0" algn="ctr">
              <a:buNone/>
            </a:pPr>
            <a:r>
              <a:rPr lang="en-US" sz="2400" dirty="0" smtClean="0"/>
              <a:t>-Accounts for more abdominal fat.</a:t>
            </a:r>
          </a:p>
          <a:p>
            <a:pPr marL="18288" indent="0">
              <a:buNone/>
            </a:pPr>
            <a:endParaRPr lang="en-US" sz="2400" dirty="0"/>
          </a:p>
          <a:p>
            <a:pPr marL="18288" indent="0">
              <a:buNone/>
            </a:pPr>
            <a:r>
              <a:rPr lang="en-US" sz="2400" dirty="0" smtClean="0"/>
              <a:t>Uses a non-stretchable tape measure to measure waist at its narrowest point. (Usually above the belly button</a:t>
            </a:r>
            <a:r>
              <a:rPr lang="en-US" sz="2400" dirty="0" smtClean="0"/>
              <a:t>).</a:t>
            </a:r>
            <a:endParaRPr lang="en-US" sz="2400" dirty="0" smtClean="0"/>
          </a:p>
          <a:p>
            <a:pPr marL="18288" indent="0">
              <a:buNone/>
            </a:pPr>
            <a:endParaRPr lang="en-US" sz="2400" dirty="0"/>
          </a:p>
          <a:p>
            <a:pPr marL="18288" indent="0">
              <a:buNone/>
            </a:pPr>
            <a:r>
              <a:rPr lang="en-US" sz="2400" dirty="0" smtClean="0"/>
              <a:t>Then measure hips around the widest part of hip bones.</a:t>
            </a:r>
          </a:p>
          <a:p>
            <a:pPr marL="18288" indent="0">
              <a:buNone/>
            </a:pPr>
            <a:endParaRPr lang="en-US" sz="2400" dirty="0"/>
          </a:p>
          <a:p>
            <a:pPr marL="18288" indent="0">
              <a:buNone/>
            </a:pPr>
            <a:r>
              <a:rPr lang="en-US" sz="2400" dirty="0" smtClean="0"/>
              <a:t>Divide waist by the hip measurement </a:t>
            </a:r>
            <a:r>
              <a:rPr lang="en-US" sz="2400" smtClean="0"/>
              <a:t>to </a:t>
            </a:r>
            <a:r>
              <a:rPr lang="en-US" sz="2400" smtClean="0"/>
              <a:t>determine.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095" y="2001119"/>
            <a:ext cx="4136039" cy="3120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9420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883" y="130628"/>
            <a:ext cx="7543800" cy="1509485"/>
          </a:xfrm>
        </p:spPr>
        <p:txBody>
          <a:bodyPr/>
          <a:lstStyle/>
          <a:p>
            <a:pPr algn="ctr"/>
            <a:r>
              <a:rPr lang="en-US" sz="3600" dirty="0" smtClean="0"/>
              <a:t>Strengths and Weaknesses of </a:t>
            </a:r>
            <a:br>
              <a:rPr lang="en-US" sz="3600" dirty="0" smtClean="0"/>
            </a:br>
            <a:r>
              <a:rPr lang="en-US" sz="3600" dirty="0" smtClean="0"/>
              <a:t>Waist-to-Hip:</a:t>
            </a:r>
            <a:endParaRPr lang="en-US" sz="3600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-401394" y="2671400"/>
            <a:ext cx="4900178" cy="3123474"/>
          </a:xfrm>
        </p:spPr>
        <p:txBody>
          <a:bodyPr>
            <a:normAutofit/>
          </a:bodyPr>
          <a:lstStyle/>
          <a:p>
            <a:pPr marL="18288" indent="0">
              <a:buNone/>
            </a:pPr>
            <a:r>
              <a:rPr lang="en-US" b="1" u="sng" dirty="0" smtClean="0"/>
              <a:t>Strengths</a:t>
            </a:r>
          </a:p>
          <a:p>
            <a:pPr marL="18288" indent="0">
              <a:buNone/>
            </a:pPr>
            <a:r>
              <a:rPr lang="en-US" dirty="0" smtClean="0"/>
              <a:t>- Good way to know whether someone is at increased risk for heart disease/diabetes.</a:t>
            </a:r>
          </a:p>
          <a:p>
            <a:pPr marL="18288" indent="0">
              <a:buNone/>
            </a:pPr>
            <a:endParaRPr lang="en-US" dirty="0"/>
          </a:p>
          <a:p>
            <a:pPr marL="18288" indent="0">
              <a:buNone/>
            </a:pPr>
            <a:r>
              <a:rPr lang="en-US" dirty="0" smtClean="0"/>
              <a:t>-Easy to do.</a:t>
            </a:r>
          </a:p>
          <a:p>
            <a:pPr marL="18288" indent="0">
              <a:buNone/>
            </a:pPr>
            <a:endParaRPr lang="en-US" dirty="0"/>
          </a:p>
          <a:p>
            <a:pPr marL="18288" indent="0">
              <a:buNone/>
            </a:pPr>
            <a:r>
              <a:rPr lang="en-US" b="1" u="sng" dirty="0" smtClean="0"/>
              <a:t>Weakness</a:t>
            </a:r>
          </a:p>
          <a:p>
            <a:pPr marL="18288" indent="0">
              <a:buNone/>
            </a:pPr>
            <a:r>
              <a:rPr lang="en-US" dirty="0" smtClean="0"/>
              <a:t>- Does not indicate how much fat or how much muscle a person has so it is not precise.</a:t>
            </a:r>
          </a:p>
        </p:txBody>
      </p:sp>
      <p:pic>
        <p:nvPicPr>
          <p:cNvPr id="4" name="Picture 3" descr="hip char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0429" y="3066143"/>
            <a:ext cx="5460999" cy="2019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8081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7357" y="152855"/>
            <a:ext cx="7650945" cy="1074058"/>
          </a:xfrm>
        </p:spPr>
        <p:txBody>
          <a:bodyPr/>
          <a:lstStyle/>
          <a:p>
            <a:r>
              <a:rPr lang="en-US" sz="6000" b="1" dirty="0" smtClean="0"/>
              <a:t>Calculate your BMI</a:t>
            </a:r>
            <a:endParaRPr lang="en-US" sz="6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807357" y="1905000"/>
            <a:ext cx="7057572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Use the BMI tool on the </a:t>
            </a:r>
            <a:r>
              <a:rPr lang="en-US" sz="2400" dirty="0" err="1" smtClean="0"/>
              <a:t>CDC.gov</a:t>
            </a:r>
            <a:r>
              <a:rPr lang="en-US" sz="2400" dirty="0" smtClean="0"/>
              <a:t> website to determine your BMI.</a:t>
            </a:r>
          </a:p>
          <a:p>
            <a:endParaRPr lang="en-US" sz="2400" dirty="0"/>
          </a:p>
          <a:p>
            <a:r>
              <a:rPr lang="en-US" sz="2400" dirty="0"/>
              <a:t> -Go to </a:t>
            </a:r>
            <a:r>
              <a:rPr lang="en-US" sz="2400" dirty="0">
                <a:hlinkClick r:id="rId2"/>
              </a:rPr>
              <a:t>http://apps.nccd.cdc.gov/dnpabmi</a:t>
            </a:r>
            <a:r>
              <a:rPr lang="en-US" sz="2400" dirty="0" smtClean="0">
                <a:hlinkClick r:id="rId2"/>
              </a:rPr>
              <a:t>/</a:t>
            </a:r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-Put in your information and record your BMI percentage.</a:t>
            </a:r>
          </a:p>
          <a:p>
            <a:endParaRPr lang="en-US" sz="2400" dirty="0"/>
          </a:p>
          <a:p>
            <a:r>
              <a:rPr lang="en-US" sz="2400" dirty="0" smtClean="0"/>
              <a:t>-Then compare your percent measure to standards for underweight, normal weight, overweight, or obese.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90748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4005399" y="2114912"/>
            <a:ext cx="1293588" cy="8384902"/>
          </a:xfrm>
        </p:spPr>
        <p:txBody>
          <a:bodyPr>
            <a:normAutofit fontScale="92500"/>
          </a:bodyPr>
          <a:lstStyle/>
          <a:p>
            <a:pPr marL="18288" indent="0" algn="ctr">
              <a:buNone/>
            </a:pPr>
            <a:r>
              <a:rPr lang="en-US" dirty="0" smtClean="0"/>
              <a:t>-BMI </a:t>
            </a:r>
            <a:r>
              <a:rPr lang="en-US" dirty="0"/>
              <a:t>is a reliable indicator of body fatness for most children and teens</a:t>
            </a:r>
            <a:r>
              <a:rPr lang="en-US" dirty="0" smtClean="0"/>
              <a:t>.</a:t>
            </a:r>
          </a:p>
          <a:p>
            <a:pPr marL="18288" indent="0" algn="ctr">
              <a:buNone/>
            </a:pPr>
            <a:r>
              <a:rPr lang="en-US" dirty="0" smtClean="0"/>
              <a:t>-Inexpensive </a:t>
            </a:r>
            <a:r>
              <a:rPr lang="en-US" dirty="0"/>
              <a:t>and easy-to-perform </a:t>
            </a:r>
            <a:r>
              <a:rPr lang="en-US" dirty="0" smtClean="0"/>
              <a:t>method.</a:t>
            </a:r>
          </a:p>
          <a:p>
            <a:pPr marL="18288" indent="0" algn="ctr">
              <a:buNone/>
            </a:pPr>
            <a:r>
              <a:rPr lang="en-US" dirty="0"/>
              <a:t>-BMI </a:t>
            </a:r>
            <a:r>
              <a:rPr lang="en-US" u="sng" dirty="0"/>
              <a:t>does </a:t>
            </a:r>
            <a:r>
              <a:rPr lang="en-US" u="sng" dirty="0" smtClean="0"/>
              <a:t>not</a:t>
            </a:r>
            <a:r>
              <a:rPr lang="en-US" dirty="0" smtClean="0"/>
              <a:t> measure </a:t>
            </a:r>
            <a:r>
              <a:rPr lang="en-US" dirty="0"/>
              <a:t>body fat </a:t>
            </a:r>
            <a:r>
              <a:rPr lang="en-US" dirty="0" smtClean="0"/>
              <a:t>directly.</a:t>
            </a:r>
            <a:endParaRPr lang="en-US" dirty="0"/>
          </a:p>
          <a:p>
            <a:pPr marL="18288" indent="0" algn="ctr">
              <a:buNone/>
            </a:pPr>
            <a:endParaRPr lang="en-US" dirty="0"/>
          </a:p>
        </p:txBody>
      </p:sp>
      <p:pic>
        <p:nvPicPr>
          <p:cNvPr id="4" name="Picture 3" descr="bmi-char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742" y="0"/>
            <a:ext cx="7958544" cy="5660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9304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9168" y="313871"/>
            <a:ext cx="7543800" cy="914400"/>
          </a:xfrm>
        </p:spPr>
        <p:txBody>
          <a:bodyPr/>
          <a:lstStyle/>
          <a:p>
            <a:r>
              <a:rPr lang="en-US" u="sng" dirty="0" smtClean="0"/>
              <a:t>Calculating Your BMI:</a:t>
            </a:r>
            <a:endParaRPr lang="en-US" u="sng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2747129" y="-337162"/>
            <a:ext cx="3819075" cy="8466667"/>
          </a:xfrm>
        </p:spPr>
        <p:txBody>
          <a:bodyPr>
            <a:normAutofit/>
          </a:bodyPr>
          <a:lstStyle/>
          <a:p>
            <a:pPr marL="18288" indent="0">
              <a:buNone/>
            </a:pPr>
            <a:r>
              <a:rPr lang="en-US" sz="3000" dirty="0" smtClean="0"/>
              <a:t>Weight(</a:t>
            </a:r>
            <a:r>
              <a:rPr lang="en-US" sz="3000" dirty="0" err="1" smtClean="0"/>
              <a:t>lb</a:t>
            </a:r>
            <a:r>
              <a:rPr lang="en-US" sz="3000" dirty="0" smtClean="0"/>
              <a:t>) / [Height (in)]^2 X 703</a:t>
            </a:r>
          </a:p>
          <a:p>
            <a:pPr marL="18288" indent="0">
              <a:buNone/>
            </a:pPr>
            <a:endParaRPr lang="en-US" sz="3000" dirty="0"/>
          </a:p>
          <a:p>
            <a:pPr marL="18288" indent="0">
              <a:buNone/>
            </a:pPr>
            <a:r>
              <a:rPr lang="en-US" sz="3000" u="sng" dirty="0" smtClean="0"/>
              <a:t>-For example</a:t>
            </a:r>
            <a:r>
              <a:rPr lang="en-US" sz="3000" dirty="0" smtClean="0"/>
              <a:t>: (Weight=150 lbs. Height= 5’5” (65”)</a:t>
            </a:r>
          </a:p>
          <a:p>
            <a:pPr marL="18288" indent="0">
              <a:buNone/>
            </a:pPr>
            <a:endParaRPr lang="en-US" sz="3000" dirty="0"/>
          </a:p>
          <a:p>
            <a:pPr marL="18288" indent="0" algn="ctr">
              <a:buNone/>
            </a:pPr>
            <a:r>
              <a:rPr lang="en-US" sz="3000" dirty="0" smtClean="0"/>
              <a:t>Calculation</a:t>
            </a:r>
            <a:r>
              <a:rPr lang="en-US" sz="3000" dirty="0" smtClean="0">
                <a:sym typeface="Wingdings"/>
              </a:rPr>
              <a:t> [150/(65)^2]x 703 = 24.96</a:t>
            </a:r>
            <a:endParaRPr lang="en-US" sz="3000" dirty="0" smtClean="0"/>
          </a:p>
          <a:p>
            <a:pPr marL="18288" indent="0">
              <a:buNone/>
            </a:pPr>
            <a:endParaRPr lang="en-US" sz="3000" dirty="0"/>
          </a:p>
          <a:p>
            <a:pPr marL="18288" indent="0">
              <a:buNone/>
            </a:pP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13547973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77240" y="108857"/>
            <a:ext cx="7543800" cy="1196449"/>
          </a:xfrm>
        </p:spPr>
        <p:txBody>
          <a:bodyPr/>
          <a:lstStyle/>
          <a:p>
            <a:pPr algn="ctr"/>
            <a:r>
              <a:rPr lang="en-US" b="1" dirty="0" smtClean="0"/>
              <a:t>BMI Through the Years…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800" dirty="0" smtClean="0"/>
              <a:t>Overweight: 25%-19% Obese: &gt;30%</a:t>
            </a:r>
            <a:endParaRPr lang="en-US" sz="2800" dirty="0"/>
          </a:p>
        </p:txBody>
      </p:sp>
      <p:pic>
        <p:nvPicPr>
          <p:cNvPr id="4" name="Picture 3" descr="198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520" y="1474329"/>
            <a:ext cx="8439786" cy="4911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5010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98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303" y="824075"/>
            <a:ext cx="8462301" cy="4925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4885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8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242" y="901635"/>
            <a:ext cx="8195772" cy="4769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9189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8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871" y="1077698"/>
            <a:ext cx="7859943" cy="4574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77050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lemental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Elemental.thmx</Template>
  <TotalTime>167</TotalTime>
  <Words>381</Words>
  <Application>Microsoft Macintosh PowerPoint</Application>
  <PresentationFormat>On-screen Show (4:3)</PresentationFormat>
  <Paragraphs>55</Paragraphs>
  <Slides>35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Elemental</vt:lpstr>
      <vt:lpstr>BMI  Rise in America</vt:lpstr>
      <vt:lpstr>BMI What is it?</vt:lpstr>
      <vt:lpstr>BMI % Classifications:</vt:lpstr>
      <vt:lpstr>PowerPoint Presentation</vt:lpstr>
      <vt:lpstr>Calculating Your BMI:</vt:lpstr>
      <vt:lpstr>BMI Through the Years… Overweight: 25%-19% Obese: &gt;30%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Other ways to determine body fat:</vt:lpstr>
      <vt:lpstr>Other ways to determine body fat:</vt:lpstr>
      <vt:lpstr>Strengths and Weaknesses of  Waist-to-Hip:</vt:lpstr>
      <vt:lpstr>Calculate your BMI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BMI  Rise in America</dc:title>
  <dc:creator>Donna Breitenstein</dc:creator>
  <cp:lastModifiedBy>Microsoft Office User</cp:lastModifiedBy>
  <cp:revision>12</cp:revision>
  <cp:lastPrinted>2012-05-20T15:43:18Z</cp:lastPrinted>
  <dcterms:created xsi:type="dcterms:W3CDTF">2012-05-17T14:09:09Z</dcterms:created>
  <dcterms:modified xsi:type="dcterms:W3CDTF">2012-07-10T13:48:39Z</dcterms:modified>
</cp:coreProperties>
</file>