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5"/>
  </p:notesMasterIdLst>
  <p:handoutMasterIdLst>
    <p:handoutMasterId r:id="rId36"/>
  </p:handoutMasterIdLst>
  <p:sldIdLst>
    <p:sldId id="256" r:id="rId2"/>
    <p:sldId id="257" r:id="rId3"/>
    <p:sldId id="259" r:id="rId4"/>
    <p:sldId id="262" r:id="rId5"/>
    <p:sldId id="263" r:id="rId6"/>
    <p:sldId id="264" r:id="rId7"/>
    <p:sldId id="258" r:id="rId8"/>
    <p:sldId id="261" r:id="rId9"/>
    <p:sldId id="283" r:id="rId10"/>
    <p:sldId id="284" r:id="rId11"/>
    <p:sldId id="260" r:id="rId12"/>
    <p:sldId id="265" r:id="rId13"/>
    <p:sldId id="285" r:id="rId14"/>
    <p:sldId id="286" r:id="rId15"/>
    <p:sldId id="266" r:id="rId16"/>
    <p:sldId id="267" r:id="rId17"/>
    <p:sldId id="278" r:id="rId18"/>
    <p:sldId id="279" r:id="rId19"/>
    <p:sldId id="268" r:id="rId20"/>
    <p:sldId id="269" r:id="rId21"/>
    <p:sldId id="272" r:id="rId22"/>
    <p:sldId id="274" r:id="rId23"/>
    <p:sldId id="270" r:id="rId24"/>
    <p:sldId id="273" r:id="rId25"/>
    <p:sldId id="280" r:id="rId26"/>
    <p:sldId id="281" r:id="rId27"/>
    <p:sldId id="271" r:id="rId28"/>
    <p:sldId id="276" r:id="rId29"/>
    <p:sldId id="275" r:id="rId30"/>
    <p:sldId id="277" r:id="rId31"/>
    <p:sldId id="287" r:id="rId32"/>
    <p:sldId id="288" r:id="rId33"/>
    <p:sldId id="28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84875" autoAdjust="0"/>
  </p:normalViewPr>
  <p:slideViewPr>
    <p:cSldViewPr>
      <p:cViewPr varScale="1">
        <p:scale>
          <a:sx n="113" d="100"/>
          <a:sy n="113" d="100"/>
        </p:scale>
        <p:origin x="-112" y="-2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186"/>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906F4F6-4EA6-1D43-8258-AC00ABB854EB}" type="datetimeFigureOut">
              <a:rPr lang="en-US" smtClean="0"/>
              <a:t>7/10/12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C37726E-2AED-0C4A-A100-31BF211644B4}" type="slidenum">
              <a:rPr lang="en-US" smtClean="0"/>
              <a:t>‹#›</a:t>
            </a:fld>
            <a:endParaRPr lang="en-US"/>
          </a:p>
        </p:txBody>
      </p:sp>
    </p:spTree>
    <p:extLst>
      <p:ext uri="{BB962C8B-B14F-4D97-AF65-F5344CB8AC3E}">
        <p14:creationId xmlns:p14="http://schemas.microsoft.com/office/powerpoint/2010/main" val="2913872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816771-4034-4629-AD2F-5561A9DB52DD}" type="datetimeFigureOut">
              <a:rPr lang="en-US" smtClean="0"/>
              <a:pPr/>
              <a:t>7/10/12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5A573B-46DC-4191-B852-F85D72D7F80B}" type="slidenum">
              <a:rPr lang="en-US" smtClean="0"/>
              <a:pPr/>
              <a:t>‹#›</a:t>
            </a:fld>
            <a:endParaRPr lang="en-US"/>
          </a:p>
        </p:txBody>
      </p:sp>
    </p:spTree>
    <p:extLst>
      <p:ext uri="{BB962C8B-B14F-4D97-AF65-F5344CB8AC3E}">
        <p14:creationId xmlns:p14="http://schemas.microsoft.com/office/powerpoint/2010/main" val="3455198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start by addressing some of the data about cause of injury or death </a:t>
            </a:r>
            <a:endParaRPr lang="en-US" dirty="0"/>
          </a:p>
        </p:txBody>
      </p:sp>
      <p:sp>
        <p:nvSpPr>
          <p:cNvPr id="4" name="Slide Number Placeholder 3"/>
          <p:cNvSpPr>
            <a:spLocks noGrp="1"/>
          </p:cNvSpPr>
          <p:nvPr>
            <p:ph type="sldNum" sz="quarter" idx="10"/>
          </p:nvPr>
        </p:nvSpPr>
        <p:spPr/>
        <p:txBody>
          <a:bodyPr/>
          <a:lstStyle/>
          <a:p>
            <a:fld id="{945A573B-46DC-4191-B852-F85D72D7F80B}"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C6B7B15B-4B8D-4742-8904-A05B92499E13}" type="datetimeFigureOut">
              <a:rPr lang="en-US" smtClean="0"/>
              <a:pPr/>
              <a:t>7/10/12</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C3656E2-C5A1-4DA8-81E3-276950722187}"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6B7B15B-4B8D-4742-8904-A05B92499E13}" type="datetimeFigureOut">
              <a:rPr lang="en-US" smtClean="0"/>
              <a:pPr/>
              <a:t>7/10/12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C3656E2-C5A1-4DA8-81E3-2769507221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6B7B15B-4B8D-4742-8904-A05B92499E13}" type="datetimeFigureOut">
              <a:rPr lang="en-US" smtClean="0"/>
              <a:pPr/>
              <a:t>7/10/12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C3656E2-C5A1-4DA8-81E3-27695072218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6B7B15B-4B8D-4742-8904-A05B92499E13}" type="datetimeFigureOut">
              <a:rPr lang="en-US" smtClean="0"/>
              <a:pPr/>
              <a:t>7/10/12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C3656E2-C5A1-4DA8-81E3-27695072218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C6B7B15B-4B8D-4742-8904-A05B92499E13}" type="datetimeFigureOut">
              <a:rPr lang="en-US" smtClean="0"/>
              <a:pPr/>
              <a:t>7/10/12</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C3656E2-C5A1-4DA8-81E3-276950722187}"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6B7B15B-4B8D-4742-8904-A05B92499E13}" type="datetimeFigureOut">
              <a:rPr lang="en-US" smtClean="0"/>
              <a:pPr/>
              <a:t>7/10/12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1C3656E2-C5A1-4DA8-81E3-276950722187}"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6B7B15B-4B8D-4742-8904-A05B92499E13}" type="datetimeFigureOut">
              <a:rPr lang="en-US" smtClean="0"/>
              <a:pPr/>
              <a:t>7/10/12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1C3656E2-C5A1-4DA8-81E3-2769507221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6B7B15B-4B8D-4742-8904-A05B92499E13}" type="datetimeFigureOut">
              <a:rPr lang="en-US" smtClean="0"/>
              <a:pPr/>
              <a:t>7/10/12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C3656E2-C5A1-4DA8-81E3-276950722187}"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6B7B15B-4B8D-4742-8904-A05B92499E13}" type="datetimeFigureOut">
              <a:rPr lang="en-US" smtClean="0"/>
              <a:pPr/>
              <a:t>7/10/12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C3656E2-C5A1-4DA8-81E3-2769507221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C6B7B15B-4B8D-4742-8904-A05B92499E13}" type="datetimeFigureOut">
              <a:rPr lang="en-US" smtClean="0"/>
              <a:pPr/>
              <a:t>7/10/12</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C3656E2-C5A1-4DA8-81E3-276950722187}"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C6B7B15B-4B8D-4742-8904-A05B92499E13}" type="datetimeFigureOut">
              <a:rPr lang="en-US" smtClean="0"/>
              <a:pPr/>
              <a:t>7/10/12</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C3656E2-C5A1-4DA8-81E3-276950722187}"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C6B7B15B-4B8D-4742-8904-A05B92499E13}" type="datetimeFigureOut">
              <a:rPr lang="en-US" smtClean="0"/>
              <a:pPr/>
              <a:t>7/10/12</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1C3656E2-C5A1-4DA8-81E3-276950722187}"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800" dirty="0" smtClean="0"/>
              <a:t>PCH.4.1 Deconstruct how the interaction of individual behaviors, the environment, and other factors cause or prevent injuries. 	</a:t>
            </a:r>
            <a:endParaRPr lang="en-US" sz="3800" dirty="0"/>
          </a:p>
        </p:txBody>
      </p:sp>
      <p:sp>
        <p:nvSpPr>
          <p:cNvPr id="7" name="Subtitle 6"/>
          <p:cNvSpPr>
            <a:spLocks noGrp="1"/>
          </p:cNvSpPr>
          <p:nvPr>
            <p:ph type="subTitle" idx="1"/>
          </p:nvPr>
        </p:nvSpPr>
        <p:spPr>
          <a:xfrm>
            <a:off x="2057400" y="2971800"/>
            <a:ext cx="6560234" cy="838200"/>
          </a:xfrm>
        </p:spPr>
        <p:txBody>
          <a:bodyPr/>
          <a:lstStyle/>
          <a:p>
            <a:r>
              <a:rPr lang="en-US" dirty="0" smtClean="0"/>
              <a:t>Grade 7</a:t>
            </a:r>
            <a:endParaRPr lang="en-US" dirty="0"/>
          </a:p>
        </p:txBody>
      </p:sp>
      <p:pic>
        <p:nvPicPr>
          <p:cNvPr id="1027" name="Picture 3" descr="C:\Documents and Settings\Terri Mitchell\Local Settings\Temporary Internet Files\Content.IE5\BOLZDFOA\MP900449057[1].jpg"/>
          <p:cNvPicPr>
            <a:picLocks noChangeAspect="1" noChangeArrowheads="1"/>
          </p:cNvPicPr>
          <p:nvPr/>
        </p:nvPicPr>
        <p:blipFill>
          <a:blip r:embed="rId2" cstate="print"/>
          <a:srcRect/>
          <a:stretch>
            <a:fillRect/>
          </a:stretch>
        </p:blipFill>
        <p:spPr bwMode="auto">
          <a:xfrm>
            <a:off x="304800" y="2819400"/>
            <a:ext cx="5600700" cy="3733800"/>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rot="21396266">
            <a:off x="1228800" y="4235809"/>
            <a:ext cx="1524000" cy="369332"/>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Life Path A</a:t>
            </a:r>
            <a:endParaRPr lang="en-US" dirty="0">
              <a:solidFill>
                <a:schemeClr val="bg1"/>
              </a:solidFill>
              <a:effectLst>
                <a:outerShdw blurRad="38100" dist="38100" dir="2700000" algn="tl">
                  <a:srgbClr val="000000">
                    <a:alpha val="43137"/>
                  </a:srgbClr>
                </a:outerShdw>
              </a:effectLst>
            </a:endParaRPr>
          </a:p>
        </p:txBody>
      </p:sp>
      <p:sp>
        <p:nvSpPr>
          <p:cNvPr id="11" name="TextBox 10"/>
          <p:cNvSpPr txBox="1"/>
          <p:nvPr/>
        </p:nvSpPr>
        <p:spPr>
          <a:xfrm>
            <a:off x="3505200" y="3886200"/>
            <a:ext cx="1524000" cy="369332"/>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Life Path B</a:t>
            </a:r>
            <a:endParaRPr lang="en-US"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C:\Documents and Settings\Terri Mitchell\Local Settings\Temporary Internet Files\Content.IE5\JYXNQ9DU\MP900433172[1].jpg"/>
          <p:cNvPicPr>
            <a:picLocks noChangeAspect="1" noChangeArrowheads="1"/>
          </p:cNvPicPr>
          <p:nvPr/>
        </p:nvPicPr>
        <p:blipFill>
          <a:blip r:embed="rId2" cstate="print">
            <a:clrChange>
              <a:clrFrom>
                <a:srgbClr val="FFFFFF"/>
              </a:clrFrom>
              <a:clrTo>
                <a:srgbClr val="FFFFFF">
                  <a:alpha val="0"/>
                </a:srgbClr>
              </a:clrTo>
            </a:clrChange>
          </a:blip>
          <a:srcRect l="11652" t="9524" r="11939" b="41872"/>
          <a:stretch>
            <a:fillRect/>
          </a:stretch>
        </p:blipFill>
        <p:spPr bwMode="auto">
          <a:xfrm>
            <a:off x="76200" y="1143000"/>
            <a:ext cx="8839200" cy="5638800"/>
          </a:xfrm>
          <a:prstGeom prst="rect">
            <a:avLst/>
          </a:prstGeom>
          <a:noFill/>
          <a:ln>
            <a:noFill/>
          </a:ln>
        </p:spPr>
      </p:pic>
      <p:sp>
        <p:nvSpPr>
          <p:cNvPr id="2" name="Title 1"/>
          <p:cNvSpPr>
            <a:spLocks noGrp="1"/>
          </p:cNvSpPr>
          <p:nvPr>
            <p:ph type="title"/>
          </p:nvPr>
        </p:nvSpPr>
        <p:spPr/>
        <p:txBody>
          <a:bodyPr/>
          <a:lstStyle/>
          <a:p>
            <a:r>
              <a:rPr lang="en-US" dirty="0" smtClean="0"/>
              <a:t>TRUE</a:t>
            </a:r>
            <a:endParaRPr lang="en-US" dirty="0"/>
          </a:p>
        </p:txBody>
      </p:sp>
      <p:sp>
        <p:nvSpPr>
          <p:cNvPr id="3" name="Content Placeholder 2"/>
          <p:cNvSpPr>
            <a:spLocks noGrp="1"/>
          </p:cNvSpPr>
          <p:nvPr>
            <p:ph idx="1"/>
          </p:nvPr>
        </p:nvSpPr>
        <p:spPr>
          <a:xfrm>
            <a:off x="1524000" y="1524000"/>
            <a:ext cx="6096000" cy="3962400"/>
          </a:xfrm>
        </p:spPr>
        <p:txBody>
          <a:bodyPr/>
          <a:lstStyle/>
          <a:p>
            <a:r>
              <a:rPr lang="en-US" dirty="0" smtClean="0"/>
              <a:t>Experts call it “electronic aggression.”</a:t>
            </a:r>
          </a:p>
          <a:p>
            <a:r>
              <a:rPr lang="en-US" dirty="0" smtClean="0"/>
              <a:t>Most state have created laws to address this issue.</a:t>
            </a:r>
          </a:p>
          <a:p>
            <a:r>
              <a:rPr lang="en-US" dirty="0" smtClean="0"/>
              <a:t>NC House Bill 1261, passed in 2009, made cyber bullying a criminal offense.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Content Placeholder 2"/>
          <p:cNvSpPr>
            <a:spLocks noGrp="1"/>
          </p:cNvSpPr>
          <p:nvPr>
            <p:ph idx="1"/>
          </p:nvPr>
        </p:nvSpPr>
        <p:spPr/>
        <p:txBody>
          <a:bodyPr/>
          <a:lstStyle/>
          <a:p>
            <a:r>
              <a:rPr lang="en-US" dirty="0" smtClean="0"/>
              <a:t>Alcohol and other drugs contribute to the likelihood of  all injuries.</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1" y="4925983"/>
            <a:ext cx="9144000" cy="1932017"/>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a:t>
            </a:r>
            <a:endParaRPr lang="en-US" dirty="0"/>
          </a:p>
        </p:txBody>
      </p:sp>
      <p:sp>
        <p:nvSpPr>
          <p:cNvPr id="3" name="Content Placeholder 2"/>
          <p:cNvSpPr>
            <a:spLocks noGrp="1"/>
          </p:cNvSpPr>
          <p:nvPr>
            <p:ph idx="1"/>
          </p:nvPr>
        </p:nvSpPr>
        <p:spPr/>
        <p:txBody>
          <a:bodyPr/>
          <a:lstStyle/>
          <a:p>
            <a:r>
              <a:rPr lang="en-US" dirty="0" smtClean="0"/>
              <a:t>Alcohol and other drugs increase the chances of intentional and unintentional injuries.</a:t>
            </a:r>
          </a:p>
          <a:p>
            <a:r>
              <a:rPr lang="en-US" dirty="0" smtClean="0"/>
              <a:t>In 2010, more than 10,000 people died in alcohol-impaired driving crashes - one every 51 minutes.</a:t>
            </a:r>
            <a:endParaRPr lang="en-US" dirty="0"/>
          </a:p>
        </p:txBody>
      </p:sp>
      <p:pic>
        <p:nvPicPr>
          <p:cNvPr id="5123" name="Picture 3" descr="C:\Documents and Settings\Terri Mitchell\Local Settings\Temporary Internet Files\Content.IE5\ET60SO8L\MP900443993[1].jpg"/>
          <p:cNvPicPr>
            <a:picLocks noChangeAspect="1" noChangeArrowheads="1"/>
          </p:cNvPicPr>
          <p:nvPr/>
        </p:nvPicPr>
        <p:blipFill>
          <a:blip r:embed="rId2" cstate="print"/>
          <a:srcRect/>
          <a:stretch>
            <a:fillRect/>
          </a:stretch>
        </p:blipFill>
        <p:spPr bwMode="auto">
          <a:xfrm>
            <a:off x="5257800" y="4217567"/>
            <a:ext cx="3578352" cy="2381353"/>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Content Placeholder 2"/>
          <p:cNvSpPr>
            <a:spLocks noGrp="1"/>
          </p:cNvSpPr>
          <p:nvPr>
            <p:ph idx="1"/>
          </p:nvPr>
        </p:nvSpPr>
        <p:spPr/>
        <p:txBody>
          <a:bodyPr/>
          <a:lstStyle/>
          <a:p>
            <a:r>
              <a:rPr lang="en-US" dirty="0" smtClean="0"/>
              <a:t>In North Carolina middle schools, most students report wearing sunscreen with an SPF of 15 or higher when they are outside for more than one hour on a sunny day.</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 y="4925983"/>
            <a:ext cx="9144000" cy="1932017"/>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Documents and Settings\Terri Mitchell\Local Settings\Temporary Internet Files\Content.IE5\GZSU7Z26\MP900401084[1].jpg"/>
          <p:cNvPicPr>
            <a:picLocks noChangeAspect="1" noChangeArrowheads="1"/>
          </p:cNvPicPr>
          <p:nvPr/>
        </p:nvPicPr>
        <p:blipFill>
          <a:blip r:embed="rId2" cstate="print"/>
          <a:srcRect t="19611" b="35728"/>
          <a:stretch>
            <a:fillRect/>
          </a:stretch>
        </p:blipFill>
        <p:spPr bwMode="auto">
          <a:xfrm>
            <a:off x="0" y="4136571"/>
            <a:ext cx="9144000" cy="2721429"/>
          </a:xfrm>
          <a:prstGeom prst="rect">
            <a:avLst/>
          </a:prstGeom>
          <a:ln>
            <a:noFill/>
          </a:ln>
          <a:effectLst>
            <a:softEdge rad="112500"/>
          </a:effectLst>
        </p:spPr>
      </p:pic>
      <p:sp>
        <p:nvSpPr>
          <p:cNvPr id="2" name="Title 1"/>
          <p:cNvSpPr>
            <a:spLocks noGrp="1"/>
          </p:cNvSpPr>
          <p:nvPr>
            <p:ph type="title"/>
          </p:nvPr>
        </p:nvSpPr>
        <p:spPr/>
        <p:txBody>
          <a:bodyPr/>
          <a:lstStyle/>
          <a:p>
            <a:r>
              <a:rPr lang="en-US" dirty="0" smtClean="0"/>
              <a:t>FALSE</a:t>
            </a:r>
            <a:endParaRPr lang="en-US" dirty="0"/>
          </a:p>
        </p:txBody>
      </p:sp>
      <p:sp>
        <p:nvSpPr>
          <p:cNvPr id="3" name="Content Placeholder 2"/>
          <p:cNvSpPr>
            <a:spLocks noGrp="1"/>
          </p:cNvSpPr>
          <p:nvPr>
            <p:ph idx="1"/>
          </p:nvPr>
        </p:nvSpPr>
        <p:spPr>
          <a:xfrm>
            <a:off x="457200" y="1646237"/>
            <a:ext cx="8458200" cy="4526280"/>
          </a:xfrm>
        </p:spPr>
        <p:txBody>
          <a:bodyPr/>
          <a:lstStyle/>
          <a:p>
            <a:r>
              <a:rPr lang="en-US" dirty="0" smtClean="0">
                <a:effectLst>
                  <a:outerShdw blurRad="38100" dist="38100" dir="2700000" algn="tl">
                    <a:srgbClr val="000000">
                      <a:alpha val="43137"/>
                    </a:srgbClr>
                  </a:outerShdw>
                </a:effectLst>
              </a:rPr>
              <a:t>The physical and social environment can contribute to injuries, as well.  These factors may include sun exposure, temperature, or personal safety.</a:t>
            </a:r>
          </a:p>
          <a:p>
            <a:r>
              <a:rPr lang="en-US" dirty="0" smtClean="0">
                <a:effectLst>
                  <a:outerShdw blurRad="38100" dist="38100" dir="2700000" algn="tl">
                    <a:srgbClr val="000000">
                      <a:alpha val="43137"/>
                    </a:srgbClr>
                  </a:outerShdw>
                </a:effectLst>
              </a:rPr>
              <a:t>Unfortunately, only about 1 in 8 NC middle school students report  frequent sunscreen use.</a:t>
            </a:r>
            <a:endParaRPr lang="en-US" dirty="0">
              <a:effectLst>
                <a:outerShdw blurRad="38100" dist="38100" dir="2700000" algn="tl">
                  <a:srgbClr val="000000">
                    <a:alpha val="43137"/>
                  </a:srgbClr>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Content Placeholder 2"/>
          <p:cNvSpPr>
            <a:spLocks noGrp="1"/>
          </p:cNvSpPr>
          <p:nvPr>
            <p:ph idx="1"/>
          </p:nvPr>
        </p:nvSpPr>
        <p:spPr/>
        <p:txBody>
          <a:bodyPr/>
          <a:lstStyle/>
          <a:p>
            <a:r>
              <a:rPr lang="en-US" dirty="0" smtClean="0"/>
              <a:t>Kids who wear helmets or other protective gear are wimps.</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 y="4925983"/>
            <a:ext cx="9144000" cy="1932017"/>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Terri Mitchell\Local Settings\Temporary Internet Files\Content.IE5\Q91MZLDK\MP900430578[1].jpg"/>
          <p:cNvPicPr>
            <a:picLocks noChangeAspect="1" noChangeArrowheads="1"/>
          </p:cNvPicPr>
          <p:nvPr/>
        </p:nvPicPr>
        <p:blipFill>
          <a:blip r:embed="rId2" cstate="print"/>
          <a:srcRect/>
          <a:stretch>
            <a:fillRect/>
          </a:stretch>
        </p:blipFill>
        <p:spPr bwMode="auto">
          <a:xfrm>
            <a:off x="5486400" y="4420552"/>
            <a:ext cx="3657600" cy="2437448"/>
          </a:xfrm>
          <a:prstGeom prst="rect">
            <a:avLst/>
          </a:prstGeom>
          <a:ln>
            <a:noFill/>
          </a:ln>
          <a:effectLst>
            <a:softEdge rad="112500"/>
          </a:effectLst>
        </p:spPr>
      </p:pic>
      <p:sp>
        <p:nvSpPr>
          <p:cNvPr id="2" name="Title 1"/>
          <p:cNvSpPr>
            <a:spLocks noGrp="1"/>
          </p:cNvSpPr>
          <p:nvPr>
            <p:ph type="title"/>
          </p:nvPr>
        </p:nvSpPr>
        <p:spPr/>
        <p:txBody>
          <a:bodyPr/>
          <a:lstStyle/>
          <a:p>
            <a:r>
              <a:rPr lang="en-US" dirty="0" smtClean="0"/>
              <a:t>FALSE</a:t>
            </a:r>
            <a:endParaRPr lang="en-US" dirty="0"/>
          </a:p>
        </p:txBody>
      </p:sp>
      <p:sp>
        <p:nvSpPr>
          <p:cNvPr id="3" name="Content Placeholder 2"/>
          <p:cNvSpPr>
            <a:spLocks noGrp="1"/>
          </p:cNvSpPr>
          <p:nvPr>
            <p:ph idx="1"/>
          </p:nvPr>
        </p:nvSpPr>
        <p:spPr>
          <a:xfrm>
            <a:off x="457200" y="1646237"/>
            <a:ext cx="8382000" cy="4526280"/>
          </a:xfrm>
        </p:spPr>
        <p:txBody>
          <a:bodyPr>
            <a:normAutofit/>
          </a:bodyPr>
          <a:lstStyle/>
          <a:p>
            <a:r>
              <a:rPr lang="en-US" dirty="0" smtClean="0"/>
              <a:t>Professional athletes use protective gear!</a:t>
            </a:r>
          </a:p>
          <a:p>
            <a:r>
              <a:rPr lang="en-US" dirty="0" smtClean="0"/>
              <a:t>More than 3.5 million kids under age 14 receive medical treatment for sports injuries each year.</a:t>
            </a:r>
          </a:p>
          <a:p>
            <a:r>
              <a:rPr lang="en-US" dirty="0" smtClean="0"/>
              <a:t>The average age of people injured or killed in bicycling accidents were between 5 and 15 years old. </a:t>
            </a:r>
          </a:p>
          <a:p>
            <a:pPr>
              <a:buNone/>
            </a:pPr>
            <a:r>
              <a:rPr lang="en-US" dirty="0" smtClean="0"/>
              <a:t/>
            </a:r>
            <a:br>
              <a:rPr lang="en-US" dirty="0" smtClean="0"/>
            </a:br>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Content Placeholder 2"/>
          <p:cNvSpPr>
            <a:spLocks noGrp="1"/>
          </p:cNvSpPr>
          <p:nvPr>
            <p:ph idx="1"/>
          </p:nvPr>
        </p:nvSpPr>
        <p:spPr/>
        <p:txBody>
          <a:bodyPr/>
          <a:lstStyle/>
          <a:p>
            <a:r>
              <a:rPr lang="en-US" dirty="0" smtClean="0"/>
              <a:t>In North Carolina middle schools, most  students (boys and girls) play on one or more sports teams.</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 y="4925983"/>
            <a:ext cx="9144000" cy="1932017"/>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C:\Documents and Settings\Terri Mitchell\Local Settings\Temporary Internet Files\Content.IE5\GZSU7Z26\MP900438322[1].jpg"/>
          <p:cNvPicPr>
            <a:picLocks noChangeAspect="1" noChangeArrowheads="1"/>
          </p:cNvPicPr>
          <p:nvPr/>
        </p:nvPicPr>
        <p:blipFill>
          <a:blip r:embed="rId2" cstate="print"/>
          <a:srcRect l="14655"/>
          <a:stretch>
            <a:fillRect/>
          </a:stretch>
        </p:blipFill>
        <p:spPr bwMode="auto">
          <a:xfrm>
            <a:off x="2" y="0"/>
            <a:ext cx="3896395" cy="6858000"/>
          </a:xfrm>
          <a:prstGeom prst="rect">
            <a:avLst/>
          </a:prstGeom>
          <a:ln>
            <a:noFill/>
          </a:ln>
          <a:effectLst>
            <a:softEdge rad="112500"/>
          </a:effectLst>
        </p:spPr>
      </p:pic>
      <p:sp>
        <p:nvSpPr>
          <p:cNvPr id="2" name="Title 1"/>
          <p:cNvSpPr>
            <a:spLocks noGrp="1"/>
          </p:cNvSpPr>
          <p:nvPr>
            <p:ph type="title"/>
          </p:nvPr>
        </p:nvSpPr>
        <p:spPr/>
        <p:txBody>
          <a:bodyPr/>
          <a:lstStyle/>
          <a:p>
            <a:r>
              <a:rPr lang="en-US" dirty="0" smtClean="0"/>
              <a:t>TRUE</a:t>
            </a:r>
            <a:endParaRPr lang="en-US" dirty="0"/>
          </a:p>
        </p:txBody>
      </p:sp>
      <p:sp>
        <p:nvSpPr>
          <p:cNvPr id="3" name="Content Placeholder 2"/>
          <p:cNvSpPr>
            <a:spLocks noGrp="1"/>
          </p:cNvSpPr>
          <p:nvPr>
            <p:ph idx="1"/>
          </p:nvPr>
        </p:nvSpPr>
        <p:spPr>
          <a:xfrm>
            <a:off x="3733800" y="1646237"/>
            <a:ext cx="5257800" cy="4526280"/>
          </a:xfrm>
        </p:spPr>
        <p:txBody>
          <a:bodyPr/>
          <a:lstStyle/>
          <a:p>
            <a:r>
              <a:rPr lang="en-US" dirty="0" smtClean="0"/>
              <a:t>That’s great! Team sports are an excellent way to develop strong relationships </a:t>
            </a:r>
            <a:r>
              <a:rPr lang="en-US" dirty="0" smtClean="0">
                <a:solidFill>
                  <a:srgbClr val="FFFF00"/>
                </a:solidFill>
              </a:rPr>
              <a:t>AND </a:t>
            </a:r>
            <a:r>
              <a:rPr lang="en-US" dirty="0" smtClean="0"/>
              <a:t>strong bodies.</a:t>
            </a:r>
          </a:p>
          <a:p>
            <a:r>
              <a:rPr lang="en-US" dirty="0" smtClean="0"/>
              <a:t>However, don’t forget your protective gear!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Content Placeholder 2"/>
          <p:cNvSpPr>
            <a:spLocks noGrp="1"/>
          </p:cNvSpPr>
          <p:nvPr>
            <p:ph idx="1"/>
          </p:nvPr>
        </p:nvSpPr>
        <p:spPr/>
        <p:txBody>
          <a:bodyPr/>
          <a:lstStyle/>
          <a:p>
            <a:r>
              <a:rPr lang="en-US" dirty="0" smtClean="0"/>
              <a:t>It’s okay to take a friend’s medication…a doctor prescribed it, right?</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 y="4925983"/>
            <a:ext cx="9144000" cy="1932017"/>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lnSpcReduction="10000"/>
          </a:bodyPr>
          <a:lstStyle/>
          <a:p>
            <a:r>
              <a:rPr lang="en-US" dirty="0" smtClean="0"/>
              <a:t>The student will examine current data on intentional and unintentional injuries.</a:t>
            </a:r>
          </a:p>
          <a:p>
            <a:r>
              <a:rPr lang="en-US" dirty="0" smtClean="0"/>
              <a:t>The student will provide examples of behavioral and environmental factors that can prevent or increase injuries. </a:t>
            </a:r>
          </a:p>
          <a:p>
            <a:r>
              <a:rPr lang="en-US" dirty="0" smtClean="0"/>
              <a:t>The student will avoid risk-taking behaviors and unsafe environments. </a:t>
            </a:r>
          </a:p>
          <a:p>
            <a:r>
              <a:rPr lang="en-US" dirty="0" smtClean="0"/>
              <a:t>The student will practice injury prevention and protect self and others from injury.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Terri Mitchell\Local Settings\Temporary Internet Files\Content.IE5\BOLZDFOA\MP900321165[1].jpg"/>
          <p:cNvPicPr>
            <a:picLocks noChangeAspect="1" noChangeArrowheads="1"/>
          </p:cNvPicPr>
          <p:nvPr/>
        </p:nvPicPr>
        <p:blipFill>
          <a:blip r:embed="rId2" cstate="print">
            <a:duotone>
              <a:prstClr val="black"/>
              <a:schemeClr val="accent4">
                <a:tint val="45000"/>
                <a:satMod val="400000"/>
              </a:schemeClr>
            </a:duotone>
          </a:blip>
          <a:srcRect/>
          <a:stretch>
            <a:fillRect/>
          </a:stretch>
        </p:blipFill>
        <p:spPr bwMode="auto">
          <a:xfrm>
            <a:off x="0" y="0"/>
            <a:ext cx="4892040" cy="6858000"/>
          </a:xfrm>
          <a:prstGeom prst="rect">
            <a:avLst/>
          </a:prstGeom>
          <a:ln>
            <a:noFill/>
          </a:ln>
          <a:effectLst>
            <a:softEdge rad="112500"/>
          </a:effectLst>
        </p:spPr>
      </p:pic>
      <p:sp>
        <p:nvSpPr>
          <p:cNvPr id="2" name="Title 1"/>
          <p:cNvSpPr>
            <a:spLocks noGrp="1"/>
          </p:cNvSpPr>
          <p:nvPr>
            <p:ph type="title"/>
          </p:nvPr>
        </p:nvSpPr>
        <p:spPr/>
        <p:txBody>
          <a:bodyPr/>
          <a:lstStyle/>
          <a:p>
            <a:r>
              <a:rPr lang="en-US" dirty="0" smtClean="0"/>
              <a:t>FALSE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effectLst>
                  <a:outerShdw blurRad="38100" dist="38100" dir="2700000" algn="tl">
                    <a:srgbClr val="000000">
                      <a:alpha val="43137"/>
                    </a:srgbClr>
                  </a:outerShdw>
                </a:effectLst>
              </a:rPr>
              <a:t>According to the National Institute on Drug Abuse, virtually every medication presents some risk of undesirable side effects, sometimes even serious ones. Doctors consider the potential benefits and risks to each patient before prescribing medications. </a:t>
            </a:r>
          </a:p>
          <a:p>
            <a:r>
              <a:rPr lang="en-US" dirty="0" smtClean="0">
                <a:effectLst>
                  <a:outerShdw blurRad="38100" dist="38100" dir="2700000" algn="tl">
                    <a:srgbClr val="000000">
                      <a:alpha val="43137"/>
                    </a:srgbClr>
                  </a:outerShdw>
                </a:effectLst>
              </a:rPr>
              <a:t>Poisoning deaths among teenagers rose </a:t>
            </a:r>
            <a:r>
              <a:rPr lang="en-US" dirty="0" smtClean="0">
                <a:solidFill>
                  <a:srgbClr val="FFFF00"/>
                </a:solidFill>
                <a:effectLst>
                  <a:outerShdw blurRad="38100" dist="38100" dir="2700000" algn="tl">
                    <a:srgbClr val="000000">
                      <a:alpha val="43137"/>
                    </a:srgbClr>
                  </a:outerShdw>
                </a:effectLst>
              </a:rPr>
              <a:t>91%</a:t>
            </a:r>
            <a:r>
              <a:rPr lang="en-US" dirty="0" smtClean="0">
                <a:effectLst>
                  <a:outerShdw blurRad="38100" dist="38100" dir="2700000" algn="tl">
                    <a:srgbClr val="000000">
                      <a:alpha val="43137"/>
                    </a:srgbClr>
                  </a:outerShdw>
                </a:effectLst>
              </a:rPr>
              <a:t>  between 2000  -  2009, mostly due to prescription drug abuse.</a:t>
            </a:r>
            <a:endParaRPr lang="en-US" dirty="0">
              <a:effectLst>
                <a:outerShdw blurRad="38100" dist="38100" dir="2700000" algn="tl">
                  <a:srgbClr val="000000">
                    <a:alpha val="43137"/>
                  </a:srgbClr>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Content Placeholder 2"/>
          <p:cNvSpPr>
            <a:spLocks noGrp="1"/>
          </p:cNvSpPr>
          <p:nvPr>
            <p:ph idx="1"/>
          </p:nvPr>
        </p:nvSpPr>
        <p:spPr/>
        <p:txBody>
          <a:bodyPr/>
          <a:lstStyle/>
          <a:p>
            <a:r>
              <a:rPr lang="en-US" dirty="0" smtClean="0"/>
              <a:t>It is illegal to carry a weapon into a North Carolina school.</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 y="4925983"/>
            <a:ext cx="9144000" cy="1932017"/>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Terri Mitchell\Local Settings\Temporary Internet Files\Content.IE5\ET60SO8L\MC900013501[1].wmf"/>
          <p:cNvPicPr>
            <a:picLocks noChangeAspect="1" noChangeArrowheads="1"/>
          </p:cNvPicPr>
          <p:nvPr/>
        </p:nvPicPr>
        <p:blipFill>
          <a:blip r:embed="rId2" cstate="print"/>
          <a:srcRect/>
          <a:stretch>
            <a:fillRect/>
          </a:stretch>
        </p:blipFill>
        <p:spPr bwMode="auto">
          <a:xfrm rot="603344">
            <a:off x="344934" y="273734"/>
            <a:ext cx="3278041" cy="1620925"/>
          </a:xfrm>
          <a:prstGeom prst="rect">
            <a:avLst/>
          </a:prstGeom>
          <a:noFill/>
        </p:spPr>
      </p:pic>
      <p:sp>
        <p:nvSpPr>
          <p:cNvPr id="2" name="Title 1"/>
          <p:cNvSpPr>
            <a:spLocks noGrp="1"/>
          </p:cNvSpPr>
          <p:nvPr>
            <p:ph type="title"/>
          </p:nvPr>
        </p:nvSpPr>
        <p:spPr/>
        <p:txBody>
          <a:bodyPr/>
          <a:lstStyle/>
          <a:p>
            <a:r>
              <a:rPr lang="en-US" dirty="0" smtClean="0"/>
              <a:t>TRUE</a:t>
            </a:r>
            <a:endParaRPr lang="en-US" dirty="0"/>
          </a:p>
        </p:txBody>
      </p:sp>
      <p:sp>
        <p:nvSpPr>
          <p:cNvPr id="3" name="Content Placeholder 2"/>
          <p:cNvSpPr>
            <a:spLocks noGrp="1"/>
          </p:cNvSpPr>
          <p:nvPr>
            <p:ph idx="1"/>
          </p:nvPr>
        </p:nvSpPr>
        <p:spPr/>
        <p:txBody>
          <a:bodyPr>
            <a:normAutofit/>
          </a:bodyPr>
          <a:lstStyle/>
          <a:p>
            <a:r>
              <a:rPr lang="en-US" dirty="0" smtClean="0"/>
              <a:t>According to the NC Department of Public Instruction, it is unlawful for any person to possess or carry, whether openly or concealed, weapons on campus or other educational property including:</a:t>
            </a:r>
          </a:p>
          <a:p>
            <a:pPr lvl="1"/>
            <a:r>
              <a:rPr lang="en-US" dirty="0" smtClean="0"/>
              <a:t>BB guns, air rifles, knives, razors and razor blades, fireworks, or any sharp-pointed or edged instrument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Content Placeholder 2"/>
          <p:cNvSpPr>
            <a:spLocks noGrp="1"/>
          </p:cNvSpPr>
          <p:nvPr>
            <p:ph idx="1"/>
          </p:nvPr>
        </p:nvSpPr>
        <p:spPr/>
        <p:txBody>
          <a:bodyPr/>
          <a:lstStyle/>
          <a:p>
            <a:r>
              <a:rPr lang="en-US" dirty="0" smtClean="0"/>
              <a:t>I heard that seatbelts don’t really work…you might get trapped in the car!</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1" y="4925983"/>
            <a:ext cx="9144000" cy="1932017"/>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C:\Documents and Settings\Terri Mitchell\Local Settings\Temporary Internet Files\Content.IE5\JYXNQ9DU\MP900178036[1].jpg"/>
          <p:cNvPicPr>
            <a:picLocks noChangeAspect="1" noChangeArrowheads="1"/>
          </p:cNvPicPr>
          <p:nvPr/>
        </p:nvPicPr>
        <p:blipFill>
          <a:blip r:embed="rId2" cstate="print"/>
          <a:srcRect/>
          <a:stretch>
            <a:fillRect/>
          </a:stretch>
        </p:blipFill>
        <p:spPr bwMode="auto">
          <a:xfrm>
            <a:off x="3657600" y="3200400"/>
            <a:ext cx="5486400" cy="3657600"/>
          </a:xfrm>
          <a:prstGeom prst="rect">
            <a:avLst/>
          </a:prstGeom>
          <a:ln>
            <a:noFill/>
          </a:ln>
          <a:effectLst>
            <a:softEdge rad="112500"/>
          </a:effectLst>
        </p:spPr>
      </p:pic>
      <p:sp>
        <p:nvSpPr>
          <p:cNvPr id="2" name="Title 1"/>
          <p:cNvSpPr>
            <a:spLocks noGrp="1"/>
          </p:cNvSpPr>
          <p:nvPr>
            <p:ph type="title"/>
          </p:nvPr>
        </p:nvSpPr>
        <p:spPr/>
        <p:txBody>
          <a:bodyPr/>
          <a:lstStyle/>
          <a:p>
            <a:r>
              <a:rPr lang="en-US" dirty="0" smtClean="0"/>
              <a:t>FALSE</a:t>
            </a:r>
            <a:endParaRPr lang="en-US" dirty="0"/>
          </a:p>
        </p:txBody>
      </p:sp>
      <p:sp>
        <p:nvSpPr>
          <p:cNvPr id="3" name="Content Placeholder 2"/>
          <p:cNvSpPr>
            <a:spLocks noGrp="1"/>
          </p:cNvSpPr>
          <p:nvPr>
            <p:ph idx="1"/>
          </p:nvPr>
        </p:nvSpPr>
        <p:spPr>
          <a:xfrm>
            <a:off x="533400" y="1752600"/>
            <a:ext cx="8077200" cy="4526280"/>
          </a:xfrm>
        </p:spPr>
        <p:txBody>
          <a:bodyPr>
            <a:normAutofit/>
          </a:bodyPr>
          <a:lstStyle/>
          <a:p>
            <a:r>
              <a:rPr lang="en-US" dirty="0" smtClean="0"/>
              <a:t>Seatbelts save lives!</a:t>
            </a:r>
          </a:p>
          <a:p>
            <a:r>
              <a:rPr lang="en-US" dirty="0" smtClean="0"/>
              <a:t>According to the National Highway Traffic Safety Administration, if all passenger vehicle occupants over age 4 had worn seat belts, 20,824 lives (that is, an additional 5,441) would have been saved in 2006.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Content Placeholder 2"/>
          <p:cNvSpPr>
            <a:spLocks noGrp="1"/>
          </p:cNvSpPr>
          <p:nvPr>
            <p:ph idx="1"/>
          </p:nvPr>
        </p:nvSpPr>
        <p:spPr/>
        <p:txBody>
          <a:bodyPr/>
          <a:lstStyle/>
          <a:p>
            <a:r>
              <a:rPr lang="en-US" dirty="0" smtClean="0"/>
              <a:t>In North Carolina middle schools, most students report that they have ridden in a car or other vehicle driven by someone who had been recklessly speeding.</a:t>
            </a:r>
          </a:p>
        </p:txBody>
      </p:sp>
      <p:pic>
        <p:nvPicPr>
          <p:cNvPr id="4" name="Picture 2"/>
          <p:cNvPicPr>
            <a:picLocks noChangeAspect="1" noChangeArrowheads="1"/>
          </p:cNvPicPr>
          <p:nvPr/>
        </p:nvPicPr>
        <p:blipFill>
          <a:blip r:embed="rId2" cstate="print"/>
          <a:srcRect/>
          <a:stretch>
            <a:fillRect/>
          </a:stretch>
        </p:blipFill>
        <p:spPr bwMode="auto">
          <a:xfrm>
            <a:off x="1" y="4925983"/>
            <a:ext cx="9144000" cy="1932017"/>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Documents and Settings\Terri Mitchell\Local Settings\Temporary Internet Files\Content.IE5\2S0EULZT\MP900385953[1].jpg"/>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1" y="0"/>
            <a:ext cx="4898571" cy="6858000"/>
          </a:xfrm>
          <a:prstGeom prst="rect">
            <a:avLst/>
          </a:prstGeom>
          <a:ln>
            <a:noFill/>
          </a:ln>
          <a:effectLst>
            <a:softEdge rad="112500"/>
          </a:effectLst>
        </p:spPr>
      </p:pic>
      <p:sp>
        <p:nvSpPr>
          <p:cNvPr id="2" name="Title 1"/>
          <p:cNvSpPr>
            <a:spLocks noGrp="1"/>
          </p:cNvSpPr>
          <p:nvPr>
            <p:ph type="title"/>
          </p:nvPr>
        </p:nvSpPr>
        <p:spPr/>
        <p:txBody>
          <a:bodyPr/>
          <a:lstStyle/>
          <a:p>
            <a:r>
              <a:rPr lang="en-US" dirty="0" smtClean="0"/>
              <a:t>FALSE</a:t>
            </a:r>
            <a:endParaRPr lang="en-US" dirty="0"/>
          </a:p>
        </p:txBody>
      </p:sp>
      <p:sp>
        <p:nvSpPr>
          <p:cNvPr id="3" name="Content Placeholder 2"/>
          <p:cNvSpPr>
            <a:spLocks noGrp="1"/>
          </p:cNvSpPr>
          <p:nvPr>
            <p:ph idx="1"/>
          </p:nvPr>
        </p:nvSpPr>
        <p:spPr/>
        <p:txBody>
          <a:bodyPr/>
          <a:lstStyle/>
          <a:p>
            <a:r>
              <a:rPr lang="en-US" dirty="0" smtClean="0"/>
              <a:t>MOST NC middle school students report that they have </a:t>
            </a:r>
            <a:r>
              <a:rPr lang="en-US" dirty="0" smtClean="0">
                <a:solidFill>
                  <a:srgbClr val="FFFF00"/>
                </a:solidFill>
              </a:rPr>
              <a:t>NOT</a:t>
            </a:r>
            <a:r>
              <a:rPr lang="en-US" dirty="0" smtClean="0"/>
              <a:t> done this!</a:t>
            </a:r>
          </a:p>
          <a:p>
            <a:r>
              <a:rPr lang="en-US" dirty="0" smtClean="0"/>
              <a:t>Way to show good judgment and sense. Driving requires a lot of responsibility. Don’t let friends pressure you into unsafe activities.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Content Placeholder 2"/>
          <p:cNvSpPr>
            <a:spLocks noGrp="1"/>
          </p:cNvSpPr>
          <p:nvPr>
            <p:ph idx="1"/>
          </p:nvPr>
        </p:nvSpPr>
        <p:spPr/>
        <p:txBody>
          <a:bodyPr/>
          <a:lstStyle/>
          <a:p>
            <a:r>
              <a:rPr lang="en-US" dirty="0" smtClean="0"/>
              <a:t>People my age don’t commit suicide.</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 y="4925983"/>
            <a:ext cx="9144000" cy="1932017"/>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C:\Documents and Settings\Terri Mitchell\Local Settings\Temporary Internet Files\Content.IE5\VALIY8YA\MP900309259[1].jpg"/>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381000" y="1317879"/>
            <a:ext cx="8458200" cy="5540121"/>
          </a:xfrm>
          <a:prstGeom prst="rect">
            <a:avLst/>
          </a:prstGeom>
          <a:ln>
            <a:noFill/>
          </a:ln>
          <a:effectLst>
            <a:softEdge rad="112500"/>
          </a:effectLst>
        </p:spPr>
      </p:pic>
      <p:sp>
        <p:nvSpPr>
          <p:cNvPr id="2" name="Title 1"/>
          <p:cNvSpPr>
            <a:spLocks noGrp="1"/>
          </p:cNvSpPr>
          <p:nvPr>
            <p:ph type="title"/>
          </p:nvPr>
        </p:nvSpPr>
        <p:spPr/>
        <p:txBody>
          <a:bodyPr/>
          <a:lstStyle/>
          <a:p>
            <a:r>
              <a:rPr lang="en-US" dirty="0" smtClean="0"/>
              <a:t>FALSE</a:t>
            </a:r>
            <a:endParaRPr lang="en-US" dirty="0"/>
          </a:p>
        </p:txBody>
      </p:sp>
      <p:sp>
        <p:nvSpPr>
          <p:cNvPr id="3" name="Content Placeholder 2"/>
          <p:cNvSpPr>
            <a:spLocks noGrp="1"/>
          </p:cNvSpPr>
          <p:nvPr>
            <p:ph idx="1"/>
          </p:nvPr>
        </p:nvSpPr>
        <p:spPr/>
        <p:txBody>
          <a:bodyPr/>
          <a:lstStyle/>
          <a:p>
            <a:r>
              <a:rPr lang="en-US" dirty="0" smtClean="0"/>
              <a:t>Unfortunately, young people do commit suicide. It is the second leading cause of death for young people, 10 – 19.</a:t>
            </a:r>
          </a:p>
          <a:p>
            <a:r>
              <a:rPr lang="en-US" dirty="0" smtClean="0"/>
              <a:t>If you (or someone you care about) have experienced suicidal thoughts, GET HELP!</a:t>
            </a:r>
          </a:p>
          <a:p>
            <a:r>
              <a:rPr lang="en-US" dirty="0" smtClean="0"/>
              <a:t>Contact a trusted adult or call </a:t>
            </a:r>
            <a:r>
              <a:rPr lang="en-US" dirty="0" smtClean="0">
                <a:solidFill>
                  <a:srgbClr val="FFFF00"/>
                </a:solidFill>
              </a:rPr>
              <a:t>911</a:t>
            </a:r>
            <a:r>
              <a:rPr lang="en-US" dirty="0" smtClean="0"/>
              <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Content Placeholder 2"/>
          <p:cNvSpPr>
            <a:spLocks noGrp="1"/>
          </p:cNvSpPr>
          <p:nvPr>
            <p:ph idx="1"/>
          </p:nvPr>
        </p:nvSpPr>
        <p:spPr/>
        <p:txBody>
          <a:bodyPr/>
          <a:lstStyle/>
          <a:p>
            <a:r>
              <a:rPr lang="en-US" dirty="0" smtClean="0"/>
              <a:t>In North Carolina middle schools, most  students have seen other students being bullied in their school.</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 y="4925983"/>
            <a:ext cx="9144000" cy="1932017"/>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Content Placeholder 2"/>
          <p:cNvSpPr>
            <a:spLocks noGrp="1"/>
          </p:cNvSpPr>
          <p:nvPr>
            <p:ph idx="1"/>
          </p:nvPr>
        </p:nvSpPr>
        <p:spPr/>
        <p:txBody>
          <a:bodyPr/>
          <a:lstStyle/>
          <a:p>
            <a:r>
              <a:rPr lang="en-US" dirty="0" smtClean="0"/>
              <a:t>Injuries are the leading cause of death for people ages 1–44.</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 y="4925983"/>
            <a:ext cx="9144000" cy="1932017"/>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Terri Mitchell\Local Settings\Temporary Internet Files\Content.IE5\GZSU7Z26\MP900448468[1].jpg"/>
          <p:cNvPicPr>
            <a:picLocks noChangeAspect="1" noChangeArrowheads="1"/>
          </p:cNvPicPr>
          <p:nvPr/>
        </p:nvPicPr>
        <p:blipFill>
          <a:blip r:embed="rId2" cstate="print"/>
          <a:srcRect/>
          <a:stretch>
            <a:fillRect/>
          </a:stretch>
        </p:blipFill>
        <p:spPr bwMode="auto">
          <a:xfrm>
            <a:off x="5750718" y="3962400"/>
            <a:ext cx="3393281" cy="2895600"/>
          </a:xfrm>
          <a:prstGeom prst="rect">
            <a:avLst/>
          </a:prstGeom>
          <a:ln>
            <a:noFill/>
          </a:ln>
          <a:effectLst>
            <a:softEdge rad="112500"/>
          </a:effectLst>
        </p:spPr>
      </p:pic>
      <p:sp>
        <p:nvSpPr>
          <p:cNvPr id="2" name="Title 1"/>
          <p:cNvSpPr>
            <a:spLocks noGrp="1"/>
          </p:cNvSpPr>
          <p:nvPr>
            <p:ph type="title"/>
          </p:nvPr>
        </p:nvSpPr>
        <p:spPr/>
        <p:txBody>
          <a:bodyPr/>
          <a:lstStyle/>
          <a:p>
            <a:r>
              <a:rPr lang="en-US" dirty="0" smtClean="0"/>
              <a:t>TRUE</a:t>
            </a:r>
            <a:endParaRPr lang="en-US" dirty="0"/>
          </a:p>
        </p:txBody>
      </p:sp>
      <p:sp>
        <p:nvSpPr>
          <p:cNvPr id="3" name="Content Placeholder 2"/>
          <p:cNvSpPr>
            <a:spLocks noGrp="1"/>
          </p:cNvSpPr>
          <p:nvPr>
            <p:ph idx="1"/>
          </p:nvPr>
        </p:nvSpPr>
        <p:spPr>
          <a:xfrm>
            <a:off x="457200" y="1646237"/>
            <a:ext cx="8458200" cy="4526280"/>
          </a:xfrm>
        </p:spPr>
        <p:txBody>
          <a:bodyPr/>
          <a:lstStyle/>
          <a:p>
            <a:r>
              <a:rPr lang="en-US" dirty="0" smtClean="0"/>
              <a:t>Unfortunately, almost 3 out of 4 students in grades 6, 7, and 8 report that they’ve seen classmates bullied by others.</a:t>
            </a:r>
          </a:p>
          <a:p>
            <a:r>
              <a:rPr lang="en-US" dirty="0" smtClean="0"/>
              <a:t>Don’t be a bystander, be an </a:t>
            </a:r>
            <a:r>
              <a:rPr lang="en-US" dirty="0" err="1" smtClean="0">
                <a:solidFill>
                  <a:srgbClr val="FFFF00"/>
                </a:solidFill>
              </a:rPr>
              <a:t>upstander</a:t>
            </a:r>
            <a:r>
              <a:rPr lang="en-US" dirty="0" smtClean="0"/>
              <a:t>!  Help others and get your friends involved.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Unintentional injury is the leading cause of death for young people.</a:t>
            </a:r>
          </a:p>
          <a:p>
            <a:r>
              <a:rPr lang="en-US" dirty="0" smtClean="0"/>
              <a:t>Intentional injuries (violence and suicide) are the second and third leading causes of death for young people.</a:t>
            </a:r>
          </a:p>
          <a:p>
            <a:r>
              <a:rPr lang="en-US" dirty="0" smtClean="0"/>
              <a:t>These health issues also compromise the quality of life for those who survive. </a:t>
            </a:r>
          </a:p>
          <a:p>
            <a:r>
              <a:rPr lang="en-US" dirty="0" smtClean="0"/>
              <a:t>Often injuries are influenced by the behavior of the individual and the environment in which he or she lives. </a:t>
            </a:r>
          </a:p>
          <a:p>
            <a:r>
              <a:rPr lang="en-US" dirty="0" smtClean="0">
                <a:solidFill>
                  <a:srgbClr val="FFFF00"/>
                </a:solidFill>
              </a:rPr>
              <a:t>Have a plan!</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6082" name="Picture 2" descr="C:\Documents and Settings\Terri Mitchell\Local Settings\Temporary Internet Files\Content.IE5\GZSU7Z26\MP900315598[1].jpg"/>
          <p:cNvPicPr>
            <a:picLocks noChangeAspect="1" noChangeArrowheads="1"/>
          </p:cNvPicPr>
          <p:nvPr/>
        </p:nvPicPr>
        <p:blipFill>
          <a:blip r:embed="rId2" cstate="print"/>
          <a:srcRect/>
          <a:stretch>
            <a:fillRect/>
          </a:stretch>
        </p:blipFill>
        <p:spPr bwMode="auto">
          <a:xfrm>
            <a:off x="1295400" y="1600200"/>
            <a:ext cx="7028916" cy="5013960"/>
          </a:xfrm>
          <a:prstGeom prst="rect">
            <a:avLst/>
          </a:prstGeom>
          <a:ln>
            <a:noFill/>
          </a:ln>
          <a:effectLst>
            <a:softEdge rad="112500"/>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Sources</a:t>
            </a:r>
            <a:endParaRPr lang="en-US" dirty="0"/>
          </a:p>
        </p:txBody>
      </p:sp>
      <p:sp>
        <p:nvSpPr>
          <p:cNvPr id="17" name="Content Placeholder 16"/>
          <p:cNvSpPr>
            <a:spLocks noGrp="1"/>
          </p:cNvSpPr>
          <p:nvPr>
            <p:ph idx="1"/>
          </p:nvPr>
        </p:nvSpPr>
        <p:spPr/>
        <p:txBody>
          <a:bodyPr>
            <a:normAutofit lnSpcReduction="10000"/>
          </a:bodyPr>
          <a:lstStyle/>
          <a:p>
            <a:r>
              <a:rPr lang="en-US" dirty="0" smtClean="0"/>
              <a:t>Centers for Disease Control and Prevention</a:t>
            </a:r>
          </a:p>
          <a:p>
            <a:r>
              <a:rPr lang="en-US" dirty="0" smtClean="0"/>
              <a:t>Live Strong</a:t>
            </a:r>
          </a:p>
          <a:p>
            <a:r>
              <a:rPr lang="en-US" dirty="0" smtClean="0"/>
              <a:t>National Institute of Mental Health</a:t>
            </a:r>
          </a:p>
          <a:p>
            <a:r>
              <a:rPr lang="en-US" dirty="0" smtClean="0"/>
              <a:t>National Institute on Drug Abuse</a:t>
            </a:r>
          </a:p>
          <a:p>
            <a:r>
              <a:rPr lang="en-US" dirty="0" smtClean="0"/>
              <a:t>National Highway Traffic Safety Administration</a:t>
            </a:r>
          </a:p>
          <a:p>
            <a:r>
              <a:rPr lang="en-US" dirty="0" smtClean="0"/>
              <a:t>NC Department of Public Instruction</a:t>
            </a:r>
          </a:p>
          <a:p>
            <a:r>
              <a:rPr lang="en-US" dirty="0" smtClean="0"/>
              <a:t>NC General Assembly</a:t>
            </a:r>
          </a:p>
          <a:p>
            <a:r>
              <a:rPr lang="en-US" dirty="0" smtClean="0"/>
              <a:t>NC Healthy Schools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a:t>
            </a:r>
            <a:endParaRPr lang="en-US" dirty="0"/>
          </a:p>
        </p:txBody>
      </p:sp>
      <p:sp>
        <p:nvSpPr>
          <p:cNvPr id="3" name="Content Placeholder 2"/>
          <p:cNvSpPr>
            <a:spLocks noGrp="1"/>
          </p:cNvSpPr>
          <p:nvPr>
            <p:ph idx="1"/>
          </p:nvPr>
        </p:nvSpPr>
        <p:spPr>
          <a:xfrm>
            <a:off x="457200" y="1646237"/>
            <a:ext cx="8229600" cy="2925763"/>
          </a:xfrm>
        </p:spPr>
        <p:txBody>
          <a:bodyPr/>
          <a:lstStyle/>
          <a:p>
            <a:r>
              <a:rPr lang="en-US" dirty="0" smtClean="0"/>
              <a:t>According to the Centers for Disease Control and Prevention,  more than 180,000 people die from injuries each year—1 person every 3 minutes.</a:t>
            </a:r>
            <a:endParaRPr lang="en-US" dirty="0"/>
          </a:p>
        </p:txBody>
      </p:sp>
      <p:pic>
        <p:nvPicPr>
          <p:cNvPr id="1027" name="Picture 3" descr="C:\Documents and Settings\Terri Mitchell\Local Settings\Temporary Internet Files\Content.IE5\ET60SO8L\MP900341439[1].jpg"/>
          <p:cNvPicPr>
            <a:picLocks noChangeAspect="1" noChangeArrowheads="1"/>
          </p:cNvPicPr>
          <p:nvPr/>
        </p:nvPicPr>
        <p:blipFill>
          <a:blip r:embed="rId2" cstate="print"/>
          <a:srcRect/>
          <a:stretch>
            <a:fillRect/>
          </a:stretch>
        </p:blipFill>
        <p:spPr bwMode="auto">
          <a:xfrm>
            <a:off x="4800600" y="3962400"/>
            <a:ext cx="3657600" cy="2609088"/>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Content Placeholder 2"/>
          <p:cNvSpPr>
            <a:spLocks noGrp="1"/>
          </p:cNvSpPr>
          <p:nvPr>
            <p:ph idx="1"/>
          </p:nvPr>
        </p:nvSpPr>
        <p:spPr/>
        <p:txBody>
          <a:bodyPr/>
          <a:lstStyle/>
          <a:p>
            <a:r>
              <a:rPr lang="en-US" dirty="0" smtClean="0"/>
              <a:t>There are different types of injuries.</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 y="4925983"/>
            <a:ext cx="9144000" cy="1932017"/>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a:t>
            </a:r>
            <a:endParaRPr lang="en-US" dirty="0"/>
          </a:p>
        </p:txBody>
      </p:sp>
      <p:sp>
        <p:nvSpPr>
          <p:cNvPr id="3" name="Content Placeholder 2"/>
          <p:cNvSpPr>
            <a:spLocks noGrp="1"/>
          </p:cNvSpPr>
          <p:nvPr>
            <p:ph idx="1"/>
          </p:nvPr>
        </p:nvSpPr>
        <p:spPr>
          <a:xfrm>
            <a:off x="457200" y="2026920"/>
            <a:ext cx="8229600" cy="4526280"/>
          </a:xfrm>
        </p:spPr>
        <p:txBody>
          <a:bodyPr/>
          <a:lstStyle/>
          <a:p>
            <a:pPr>
              <a:buNone/>
            </a:pPr>
            <a:r>
              <a:rPr lang="en-US" dirty="0" smtClean="0"/>
              <a:t>Injuries are classified as </a:t>
            </a:r>
          </a:p>
          <a:p>
            <a:r>
              <a:rPr lang="en-US" dirty="0" smtClean="0"/>
              <a:t>Intentional:  done by someone else or the individual</a:t>
            </a:r>
          </a:p>
          <a:p>
            <a:pPr lvl="1"/>
            <a:r>
              <a:rPr lang="en-US" dirty="0" smtClean="0"/>
              <a:t>result of acts of violence: assault, murder, self-harm,  and suicide</a:t>
            </a:r>
          </a:p>
          <a:p>
            <a:r>
              <a:rPr lang="en-US" dirty="0" smtClean="0"/>
              <a:t>Unintentional:  not planned</a:t>
            </a:r>
          </a:p>
          <a:p>
            <a:pPr lvl="1"/>
            <a:r>
              <a:rPr lang="en-US" dirty="0" smtClean="0"/>
              <a:t>Examples include: falls, motor vehicle incidents, poisoning, drowning, suffocation and strangulation, fire, and head injuries</a:t>
            </a:r>
          </a:p>
          <a:p>
            <a:endParaRPr lang="en-US" dirty="0"/>
          </a:p>
        </p:txBody>
      </p:sp>
      <p:pic>
        <p:nvPicPr>
          <p:cNvPr id="4108" name="Picture 12" descr="C:\Documents and Settings\Terri Mitchell\Local Settings\Temporary Internet Files\Content.IE5\BOLZDFOA\MP900262229[1].jpg"/>
          <p:cNvPicPr>
            <a:picLocks noChangeAspect="1" noChangeArrowheads="1"/>
          </p:cNvPicPr>
          <p:nvPr/>
        </p:nvPicPr>
        <p:blipFill>
          <a:blip r:embed="rId2" cstate="print"/>
          <a:srcRect/>
          <a:stretch>
            <a:fillRect/>
          </a:stretch>
        </p:blipFill>
        <p:spPr bwMode="auto">
          <a:xfrm>
            <a:off x="0" y="0"/>
            <a:ext cx="3276600" cy="2140712"/>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Content Placeholder 2"/>
          <p:cNvSpPr>
            <a:spLocks noGrp="1"/>
          </p:cNvSpPr>
          <p:nvPr>
            <p:ph idx="1"/>
          </p:nvPr>
        </p:nvSpPr>
        <p:spPr/>
        <p:txBody>
          <a:bodyPr/>
          <a:lstStyle/>
          <a:p>
            <a:r>
              <a:rPr lang="en-US" dirty="0" smtClean="0"/>
              <a:t>Accidents happen.  People can’t prevent an accident.</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1" y="4925983"/>
            <a:ext cx="9144000" cy="1932017"/>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FALSE</a:t>
            </a:r>
            <a:endParaRPr lang="en-US" dirty="0"/>
          </a:p>
        </p:txBody>
      </p:sp>
      <p:sp>
        <p:nvSpPr>
          <p:cNvPr id="3" name="Content Placeholder 2"/>
          <p:cNvSpPr>
            <a:spLocks noGrp="1"/>
          </p:cNvSpPr>
          <p:nvPr>
            <p:ph idx="1"/>
          </p:nvPr>
        </p:nvSpPr>
        <p:spPr>
          <a:xfrm>
            <a:off x="457200" y="1646236"/>
            <a:ext cx="8229600" cy="4983163"/>
          </a:xfrm>
        </p:spPr>
        <p:txBody>
          <a:bodyPr>
            <a:normAutofit/>
          </a:bodyPr>
          <a:lstStyle/>
          <a:p>
            <a:r>
              <a:rPr lang="en-US" dirty="0" smtClean="0"/>
              <a:t>Most accidents, better called unintentional injuries, can be prevented by making healthier choices.</a:t>
            </a:r>
          </a:p>
          <a:p>
            <a:endParaRPr lang="en-US" dirty="0" smtClean="0"/>
          </a:p>
          <a:p>
            <a:r>
              <a:rPr lang="en-US" dirty="0" smtClean="0"/>
              <a:t>Such as:</a:t>
            </a:r>
          </a:p>
          <a:p>
            <a:pPr lvl="1"/>
            <a:r>
              <a:rPr lang="en-US" dirty="0" smtClean="0"/>
              <a:t>Wearing a seat belt</a:t>
            </a:r>
          </a:p>
          <a:p>
            <a:pPr lvl="1"/>
            <a:r>
              <a:rPr lang="en-US" dirty="0" smtClean="0"/>
              <a:t>Not taking dares</a:t>
            </a:r>
          </a:p>
          <a:p>
            <a:pPr lvl="1"/>
            <a:r>
              <a:rPr lang="en-US" dirty="0" smtClean="0"/>
              <a:t>Learning to swim</a:t>
            </a:r>
          </a:p>
          <a:p>
            <a:pPr lvl="1"/>
            <a:r>
              <a:rPr lang="en-US" dirty="0" smtClean="0"/>
              <a:t>Using a helmet and other protective gear</a:t>
            </a:r>
          </a:p>
          <a:p>
            <a:pPr lvl="1"/>
            <a:r>
              <a:rPr lang="en-US" dirty="0" smtClean="0"/>
              <a:t>Not using alcohol or other drugs</a:t>
            </a:r>
          </a:p>
          <a:p>
            <a:pPr lvl="1">
              <a:buNone/>
            </a:pPr>
            <a:endParaRPr lang="en-US" dirty="0" smtClean="0"/>
          </a:p>
        </p:txBody>
      </p:sp>
      <p:pic>
        <p:nvPicPr>
          <p:cNvPr id="2053" name="Picture 5" descr="C:\Documents and Settings\Terri Mitchell\Local Settings\Temporary Internet Files\Content.IE5\BOLZDFOA\MP900406526[1].jpg"/>
          <p:cNvPicPr>
            <a:picLocks noChangeAspect="1" noChangeArrowheads="1"/>
          </p:cNvPicPr>
          <p:nvPr/>
        </p:nvPicPr>
        <p:blipFill>
          <a:blip r:embed="rId2" cstate="print"/>
          <a:srcRect/>
          <a:stretch>
            <a:fillRect/>
          </a:stretch>
        </p:blipFill>
        <p:spPr bwMode="auto">
          <a:xfrm>
            <a:off x="4800600" y="3352800"/>
            <a:ext cx="3124200" cy="2067341"/>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Content Placeholder 2"/>
          <p:cNvSpPr>
            <a:spLocks noGrp="1"/>
          </p:cNvSpPr>
          <p:nvPr>
            <p:ph idx="1"/>
          </p:nvPr>
        </p:nvSpPr>
        <p:spPr/>
        <p:txBody>
          <a:bodyPr/>
          <a:lstStyle/>
          <a:p>
            <a:r>
              <a:rPr lang="en-US" dirty="0" smtClean="0"/>
              <a:t>Cyber-bullying </a:t>
            </a:r>
            <a:r>
              <a:rPr lang="en-US" dirty="0" smtClean="0"/>
              <a:t>(through texts, instant messaging or FB) is considered to be an act of violence or aggression.</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 y="4925983"/>
            <a:ext cx="9144000" cy="1932017"/>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381</TotalTime>
  <Words>1074</Words>
  <Application>Microsoft Macintosh PowerPoint</Application>
  <PresentationFormat>On-screen Show (4:3)</PresentationFormat>
  <Paragraphs>109</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Foundry</vt:lpstr>
      <vt:lpstr>PCH.4.1 Deconstruct how the interaction of individual behaviors, the environment, and other factors cause or prevent injuries.  </vt:lpstr>
      <vt:lpstr>Objectives</vt:lpstr>
      <vt:lpstr>True or False…</vt:lpstr>
      <vt:lpstr>TRUE</vt:lpstr>
      <vt:lpstr>True or False</vt:lpstr>
      <vt:lpstr>TRUE</vt:lpstr>
      <vt:lpstr>True or False…</vt:lpstr>
      <vt:lpstr>FALSE</vt:lpstr>
      <vt:lpstr>True or False</vt:lpstr>
      <vt:lpstr>TRUE</vt:lpstr>
      <vt:lpstr>True or False…</vt:lpstr>
      <vt:lpstr>TRUE</vt:lpstr>
      <vt:lpstr>True or False</vt:lpstr>
      <vt:lpstr>FALSE</vt:lpstr>
      <vt:lpstr>True or False</vt:lpstr>
      <vt:lpstr>FALSE</vt:lpstr>
      <vt:lpstr>True or False</vt:lpstr>
      <vt:lpstr>TRUE</vt:lpstr>
      <vt:lpstr>True or False</vt:lpstr>
      <vt:lpstr>FALSE</vt:lpstr>
      <vt:lpstr>True or False</vt:lpstr>
      <vt:lpstr>TRUE</vt:lpstr>
      <vt:lpstr>True or False</vt:lpstr>
      <vt:lpstr>FALSE</vt:lpstr>
      <vt:lpstr>True or False</vt:lpstr>
      <vt:lpstr>FALSE</vt:lpstr>
      <vt:lpstr>True or False</vt:lpstr>
      <vt:lpstr>FALSE</vt:lpstr>
      <vt:lpstr>True or False</vt:lpstr>
      <vt:lpstr>TRUE</vt:lpstr>
      <vt:lpstr>Summary</vt:lpstr>
      <vt:lpstr>Questions?</vt:lpstr>
      <vt:lpstr>Sources</vt:lpstr>
    </vt:vector>
  </TitlesOfParts>
  <Company>Appalachian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PCH.4.1 Deconstruct how the interaction of individual behaviors, the environment, and other factors cause or prevent injuries.  </dc:title>
  <dc:creator>Ace Build</dc:creator>
  <cp:lastModifiedBy>Microsoft Office User</cp:lastModifiedBy>
  <cp:revision>28</cp:revision>
  <cp:lastPrinted>2012-05-20T17:23:51Z</cp:lastPrinted>
  <dcterms:created xsi:type="dcterms:W3CDTF">2012-05-15T23:08:46Z</dcterms:created>
  <dcterms:modified xsi:type="dcterms:W3CDTF">2012-07-10T13:18:42Z</dcterms:modified>
</cp:coreProperties>
</file>