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Layouts/slideLayout9.xml" ContentType="application/vnd.openxmlformats-officedocument.presentationml.slideLayout+xml"/>
  <Override PartName="/ppt/slides/slide4.xml" ContentType="application/vnd.openxmlformats-officedocument.presentationml.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docProps/core.xml" ContentType="application/vnd.openxmlformats-package.core-properties+xml"/>
  <Override PartName="/ppt/slideMasters/slideMaster1.xml" ContentType="application/vnd.openxmlformats-officedocument.presentationml.slideMaster+xml"/>
  <Default Extension="bin" ContentType="application/vnd.openxmlformats-officedocument.presentationml.printerSettings"/>
  <Override PartName="/ppt/notesSlides/notesSlide4.xml" ContentType="application/vnd.openxmlformats-officedocument.presentationml.notesSlide+xml"/>
  <Default Extension="rels" ContentType="application/vnd.openxmlformats-package.relationships+xml"/>
  <Override PartName="/ppt/slides/slide6.xml" ContentType="application/vnd.openxmlformats-officedocument.presentationml.slide+xml"/>
  <Default Extension="gif" ContentType="image/gif"/>
  <Override PartName="/ppt/slideLayouts/slideLayout12.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
  </p:notesMasterIdLst>
  <p:sldIdLst>
    <p:sldId id="256" r:id="rId2"/>
    <p:sldId id="257" r:id="rId3"/>
    <p:sldId id="258" r:id="rId4"/>
    <p:sldId id="259" r:id="rId5"/>
    <p:sldId id="262"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Objects="1">
      <p:cViewPr varScale="1">
        <p:scale>
          <a:sx n="145" d="100"/>
          <a:sy n="145" d="100"/>
        </p:scale>
        <p:origin x="-456" y="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notesMaster" Target="notesMasters/notesMaster1.xml"/><Relationship Id="rId13" Type="http://schemas.openxmlformats.org/officeDocument/2006/relationships/tableStyles" Target="tableStyles.xml"/><Relationship Id="rId10" Type="http://schemas.openxmlformats.org/officeDocument/2006/relationships/presProps" Target="presProps.xml"/><Relationship Id="rId5"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printerSettings" Target="printerSettings/printerSettings1.bin"/><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F99C61-10A1-ED4E-BEA3-4B1E3C1F7304}" type="datetimeFigureOut">
              <a:rPr lang="en-US" smtClean="0"/>
              <a:pPr/>
              <a:t>4/22/12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FE8FFE-BCCF-4B4D-8BEB-F549EAB4D3A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FE8FFE-BCCF-4B4D-8BEB-F549EAB4D3A8}"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displaying</a:t>
            </a:r>
            <a:r>
              <a:rPr lang="en-US" baseline="0" dirty="0" smtClean="0"/>
              <a:t> the advertising appeals, ask the class to view their Advertising Appeals worksheet and have them name a few advertising appeals that apply to this ad.  Once students have participated, click the mouse to reveal each appeal and discuss the advertisement.</a:t>
            </a:r>
            <a:endParaRPr lang="en-US" dirty="0"/>
          </a:p>
        </p:txBody>
      </p:sp>
      <p:sp>
        <p:nvSpPr>
          <p:cNvPr id="4" name="Slide Number Placeholder 3"/>
          <p:cNvSpPr>
            <a:spLocks noGrp="1"/>
          </p:cNvSpPr>
          <p:nvPr>
            <p:ph type="sldNum" sz="quarter" idx="10"/>
          </p:nvPr>
        </p:nvSpPr>
        <p:spPr/>
        <p:txBody>
          <a:bodyPr/>
          <a:lstStyle/>
          <a:p>
            <a:fld id="{75FE8FFE-BCCF-4B4D-8BEB-F549EAB4D3A8}"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Conduct</a:t>
            </a:r>
            <a:r>
              <a:rPr lang="en-US" baseline="0" dirty="0" smtClean="0"/>
              <a:t> the same activity as the last slide by asking the class to participate in finding the advertising appeals of Virginia Slims.  Emphasize the difference between the two ads in context to gender.</a:t>
            </a:r>
            <a:endParaRPr lang="en-US" dirty="0"/>
          </a:p>
        </p:txBody>
      </p:sp>
      <p:sp>
        <p:nvSpPr>
          <p:cNvPr id="4" name="Slide Number Placeholder 3"/>
          <p:cNvSpPr>
            <a:spLocks noGrp="1"/>
          </p:cNvSpPr>
          <p:nvPr>
            <p:ph type="sldNum" sz="quarter" idx="10"/>
          </p:nvPr>
        </p:nvSpPr>
        <p:spPr/>
        <p:txBody>
          <a:bodyPr/>
          <a:lstStyle/>
          <a:p>
            <a:fld id="{75FE8FFE-BCCF-4B4D-8BEB-F549EAB4D3A8}"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that 90% of smokers begin during their years as a teenager.  Therefore, tobacco companies consciously try to advertise towards these age groups.  If you do not smoke through you adolescent years, your chances of ever smoking are much much lower.</a:t>
            </a:r>
            <a:endParaRPr lang="en-US" dirty="0"/>
          </a:p>
        </p:txBody>
      </p:sp>
      <p:sp>
        <p:nvSpPr>
          <p:cNvPr id="4" name="Slide Number Placeholder 3"/>
          <p:cNvSpPr>
            <a:spLocks noGrp="1"/>
          </p:cNvSpPr>
          <p:nvPr>
            <p:ph type="sldNum" sz="quarter" idx="10"/>
          </p:nvPr>
        </p:nvSpPr>
        <p:spPr/>
        <p:txBody>
          <a:bodyPr/>
          <a:lstStyle/>
          <a:p>
            <a:fld id="{75FE8FFE-BCCF-4B4D-8BEB-F549EAB4D3A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how this marketing</a:t>
            </a:r>
            <a:r>
              <a:rPr lang="en-US" baseline="0" dirty="0" smtClean="0"/>
              <a:t> strategy was blatantly implemented to target our nations youth and to encourage future generations to take up smoking</a:t>
            </a:r>
            <a:r>
              <a:rPr lang="en-US" baseline="0" smtClean="0"/>
              <a:t>.  </a:t>
            </a:r>
            <a:endParaRPr lang="en-US" dirty="0"/>
          </a:p>
        </p:txBody>
      </p:sp>
      <p:sp>
        <p:nvSpPr>
          <p:cNvPr id="4" name="Slide Number Placeholder 3"/>
          <p:cNvSpPr>
            <a:spLocks noGrp="1"/>
          </p:cNvSpPr>
          <p:nvPr>
            <p:ph type="sldNum" sz="quarter" idx="10"/>
          </p:nvPr>
        </p:nvSpPr>
        <p:spPr/>
        <p:txBody>
          <a:bodyPr/>
          <a:lstStyle/>
          <a:p>
            <a:fld id="{75FE8FFE-BCCF-4B4D-8BEB-F549EAB4D3A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that even though tobacco commercials have been</a:t>
            </a:r>
            <a:r>
              <a:rPr lang="en-US" baseline="0" dirty="0" smtClean="0"/>
              <a:t> banned from television since the early 70’s, tobacco products are still seen in movies and television shows, influencing many who watch movies and television.  Also, it is interesting to know that the Marlboro truck seen in this movie does not even exist in real life!</a:t>
            </a:r>
            <a:endParaRPr lang="en-US" dirty="0"/>
          </a:p>
        </p:txBody>
      </p:sp>
      <p:sp>
        <p:nvSpPr>
          <p:cNvPr id="4" name="Slide Number Placeholder 3"/>
          <p:cNvSpPr>
            <a:spLocks noGrp="1"/>
          </p:cNvSpPr>
          <p:nvPr>
            <p:ph type="sldNum" sz="quarter" idx="10"/>
          </p:nvPr>
        </p:nvSpPr>
        <p:spPr/>
        <p:txBody>
          <a:bodyPr/>
          <a:lstStyle/>
          <a:p>
            <a:fld id="{75FE8FFE-BCCF-4B4D-8BEB-F549EAB4D3A8}"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69948" y="609600"/>
            <a:ext cx="5404104" cy="3282696"/>
          </a:xfrm>
          <a:prstGeom prst="roundRect">
            <a:avLst>
              <a:gd name="adj" fmla="val 10522"/>
            </a:avLst>
          </a:prstGeom>
          <a:ln w="57150">
            <a:solidFill>
              <a:schemeClr val="bg1"/>
            </a:solidFill>
          </a:ln>
        </p:spPr>
        <p:style>
          <a:lnRef idx="1">
            <a:schemeClr val="accent4"/>
          </a:lnRef>
          <a:fillRef idx="3">
            <a:schemeClr val="accent4"/>
          </a:fillRef>
          <a:effectRef idx="2">
            <a:schemeClr val="accent4"/>
          </a:effectRef>
          <a:fontRef idx="none"/>
        </p:style>
        <p:txBody>
          <a:bodyPr vert="horz" lIns="91440" tIns="182880" rIns="91440" bIns="182880" rtlCol="0">
            <a:normAutofit/>
            <a:scene3d>
              <a:camera prst="orthographicFront"/>
              <a:lightRig rig="chilly" dir="t"/>
            </a:scene3d>
            <a:sp3d extrusionH="6350">
              <a:extrusionClr>
                <a:schemeClr val="bg1"/>
              </a:extrusionClr>
            </a:sp3d>
          </a:bodyPr>
          <a:lstStyle>
            <a:lvl1pPr marL="342900" indent="-342900" algn="ctr" defTabSz="914400" rtl="0" eaLnBrk="1" latinLnBrk="0" hangingPunct="1">
              <a:lnSpc>
                <a:spcPts val="5200"/>
              </a:lnSpc>
              <a:spcBef>
                <a:spcPts val="2000"/>
              </a:spcBef>
              <a:buSzPct val="80000"/>
              <a:buFont typeface="Wingdings" pitchFamily="2" charset="2"/>
              <a:buNone/>
              <a:defRPr sz="5400" b="1" kern="1200" baseline="0">
                <a:gradFill>
                  <a:gsLst>
                    <a:gs pos="50000">
                      <a:schemeClr val="bg1">
                        <a:lumMod val="85000"/>
                      </a:schemeClr>
                    </a:gs>
                    <a:gs pos="100000">
                      <a:schemeClr val="bg1">
                        <a:lumMod val="65000"/>
                      </a:schemeClr>
                    </a:gs>
                  </a:gsLst>
                  <a:lin ang="5400000" scaled="0"/>
                </a:gradFill>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057400" y="4191000"/>
            <a:ext cx="5029200" cy="1447800"/>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gn="ctr" defTabSz="914400" rtl="0" eaLnBrk="1" latinLnBrk="0" hangingPunct="1">
              <a:spcBef>
                <a:spcPts val="200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CF3F8A63-F2A1-44A4-A4D1-B2B9C28AB9DB}" type="datetime1">
              <a:rPr lang="en-US" smtClean="0"/>
              <a:pPr/>
              <a:t>4/22/12</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FF21C145-317C-4DEC-9A6B-045D66B7A0F9}"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CDA6A0B-D499-425D-9760-7E378B1D24E7}" type="datetime1">
              <a:rPr lang="en-US" smtClean="0"/>
              <a:pPr/>
              <a:t>4/22/12</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p>
            <a:fld id="{8AF02B71-8991-4516-A01E-F1A9ACD28BDC}" type="slidenum">
              <a:rPr smtClean="0"/>
              <a:pPr/>
              <a:t>‹#›</a:t>
            </a:fld>
            <a:endParaRPr/>
          </a:p>
        </p:txBody>
      </p:sp>
      <p:sp>
        <p:nvSpPr>
          <p:cNvPr id="8" name="Title 1"/>
          <p:cNvSpPr>
            <a:spLocks noGrp="1"/>
          </p:cNvSpPr>
          <p:nvPr>
            <p:ph type="title"/>
          </p:nvPr>
        </p:nvSpPr>
        <p:spPr>
          <a:xfrm>
            <a:off x="591670" y="793376"/>
            <a:ext cx="3807293" cy="968189"/>
          </a:xfrm>
          <a:scene3d>
            <a:camera prst="orthographicFront"/>
            <a:lightRig rig="chilly" dir="t"/>
          </a:scene3d>
          <a:sp3d extrusionH="12700">
            <a:extrusionClr>
              <a:schemeClr val="bg1"/>
            </a:extrusionClr>
          </a:sp3d>
        </p:spPr>
        <p:txBody>
          <a:bodyPr vert="horz" lIns="91440" tIns="45720" rIns="91440" bIns="45720" rtlCol="0" anchor="b">
            <a:noAutofit/>
            <a:sp3d extrusionH="12700">
              <a:extrusionClr>
                <a:schemeClr val="bg1"/>
              </a:extrusionClr>
            </a:sp3d>
          </a:bodyPr>
          <a:lstStyle>
            <a:lvl1pPr algn="l" defTabSz="914400" rtl="0" eaLnBrk="1" latinLnBrk="0" hangingPunct="1">
              <a:lnSpc>
                <a:spcPts val="4000"/>
              </a:lnSpc>
              <a:spcBef>
                <a:spcPct val="0"/>
              </a:spcBef>
              <a:buNone/>
              <a:defRPr sz="36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a:lstStyle>
          <a:p>
            <a:r>
              <a:rPr lang="en-US" smtClean="0"/>
              <a:t>Click to edit Master title style</a:t>
            </a:r>
            <a:endParaRPr/>
          </a:p>
        </p:txBody>
      </p:sp>
      <p:sp>
        <p:nvSpPr>
          <p:cNvPr id="9" name="Text Placeholder 3"/>
          <p:cNvSpPr>
            <a:spLocks noGrp="1"/>
          </p:cNvSpPr>
          <p:nvPr>
            <p:ph type="body" sz="half" idx="2"/>
          </p:nvPr>
        </p:nvSpPr>
        <p:spPr>
          <a:xfrm>
            <a:off x="591670" y="1748118"/>
            <a:ext cx="3807293" cy="3585882"/>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nSpc>
                <a:spcPct val="110000"/>
              </a:lnSpc>
              <a:buNone/>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SzPct val="80000"/>
              <a:buFont typeface="Wingdings" pitchFamily="2" charset="2"/>
              <a:buNone/>
            </a:pPr>
            <a:r>
              <a:rPr lang="en-US" smtClean="0"/>
              <a:t>Click to edit Master text styles</a:t>
            </a:r>
          </a:p>
        </p:txBody>
      </p:sp>
      <p:sp>
        <p:nvSpPr>
          <p:cNvPr id="11" name="Picture Placeholder 10"/>
          <p:cNvSpPr>
            <a:spLocks noGrp="1"/>
          </p:cNvSpPr>
          <p:nvPr>
            <p:ph type="pic" sz="quarter" idx="13"/>
          </p:nvPr>
        </p:nvSpPr>
        <p:spPr>
          <a:xfrm>
            <a:off x="4800600" y="671514"/>
            <a:ext cx="3810000" cy="4599734"/>
          </a:xfrm>
          <a:prstGeom prst="roundRect">
            <a:avLst>
              <a:gd name="adj" fmla="val 4391"/>
            </a:avLst>
          </a:prstGeom>
          <a:noFill/>
          <a:ln w="57150">
            <a:solidFill>
              <a:schemeClr val="bg1"/>
            </a:solidFill>
          </a:ln>
        </p:spPr>
        <p:style>
          <a:lnRef idx="1">
            <a:schemeClr val="accent1"/>
          </a:lnRef>
          <a:fillRef idx="3">
            <a:schemeClr val="accent1"/>
          </a:fillRef>
          <a:effectRef idx="2">
            <a:schemeClr val="accent1"/>
          </a:effectRef>
          <a:fontRef idx="none"/>
        </p:style>
        <p:txBody>
          <a:bodyPr vert="horz" lIns="91440" tIns="45720" rIns="91440" bIns="45720" rtlCol="0">
            <a:noAutofit/>
            <a:scene3d>
              <a:camera prst="orthographicFront"/>
              <a:lightRig rig="chilly" dir="t"/>
            </a:scene3d>
            <a:sp3d extrusionH="6350">
              <a:bevelT w="19050" h="12700" prst="softRound"/>
              <a:extrusionClr>
                <a:schemeClr val="bg1"/>
              </a:extrusionClr>
            </a:sp3d>
          </a:bodyPr>
          <a:lstStyle>
            <a:lvl1pPr marL="342900" indent="-342900" algn="l" defTabSz="914400" rtl="0" eaLnBrk="1" latinLnBrk="0" hangingPunct="1">
              <a:spcBef>
                <a:spcPts val="2000"/>
              </a:spcBef>
              <a:buSzPct val="80000"/>
              <a:buFont typeface="Wingdings" pitchFamily="2" charset="2"/>
              <a:buNone/>
              <a:defRPr sz="2400" kern="1200">
                <a:gradFill>
                  <a:gsLst>
                    <a:gs pos="50000">
                      <a:schemeClr val="tx1">
                        <a:lumMod val="65000"/>
                        <a:lumOff val="35000"/>
                      </a:schemeClr>
                    </a:gs>
                    <a:gs pos="100000">
                      <a:schemeClr val="tx1">
                        <a:lumMod val="85000"/>
                        <a:lumOff val="15000"/>
                      </a:schemeClr>
                    </a:gs>
                  </a:gsLst>
                  <a:lin ang="5400000" scaled="0"/>
                </a:gradFill>
                <a:effectLst>
                  <a:innerShdw blurRad="63500" dist="25400" dir="10800000">
                    <a:schemeClr val="bg1">
                      <a:alpha val="50000"/>
                    </a:schemeClr>
                  </a:innerShdw>
                </a:effectLst>
                <a:latin typeface="+mn-lt"/>
                <a:ea typeface="+mn-ea"/>
                <a:cs typeface="+mn-cs"/>
              </a:defRPr>
            </a:lvl1pPr>
          </a:lstStyle>
          <a:p>
            <a:r>
              <a:rPr lang="en-US" dirty="0"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28800" y="430306"/>
            <a:ext cx="5484813" cy="1143000"/>
          </a:xfrm>
        </p:spPr>
        <p:txBody>
          <a:bodyPr/>
          <a:lstStyle>
            <a:lvl1pPr>
              <a:defRPr>
                <a:effectLst/>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673100" y="1747839"/>
            <a:ext cx="7823200" cy="4316411"/>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401B973-48D0-47D2-BD1A-81DAC74A0928}" type="datetime1">
              <a:rPr lang="en-US" smtClean="0"/>
              <a:pPr/>
              <a:t>4/22/12</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2082" y="389966"/>
            <a:ext cx="1524000" cy="5736198"/>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914399" y="644525"/>
            <a:ext cx="6399213" cy="5419726"/>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3714E26-7EC0-4FCC-8AD8-71E9EC27DEDB}" type="datetime1">
              <a:rPr lang="en-US" smtClean="0"/>
              <a:pPr/>
              <a:t>4/22/12</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89870FB-149D-4255-9221-CF258F891615}" type="datetime1">
              <a:rPr lang="en-US" smtClean="0"/>
              <a:pPr/>
              <a:t>4/22/12</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1881187" y="631824"/>
            <a:ext cx="5407025" cy="3281363"/>
          </a:xfrm>
          <a:prstGeom prst="roundRect">
            <a:avLst>
              <a:gd name="adj" fmla="val 8881"/>
            </a:avLst>
          </a:prstGeom>
          <a:noFill/>
          <a:ln w="57150">
            <a:solidFill>
              <a:schemeClr val="bg1"/>
            </a:solidFill>
          </a:ln>
        </p:spPr>
        <p:style>
          <a:lnRef idx="1">
            <a:schemeClr val="accent1"/>
          </a:lnRef>
          <a:fillRef idx="3">
            <a:schemeClr val="accent1"/>
          </a:fillRef>
          <a:effectRef idx="2">
            <a:schemeClr val="accent1"/>
          </a:effectRef>
          <a:fontRef idx="none"/>
        </p:style>
        <p:txBody>
          <a:bodyPr/>
          <a:lstStyle>
            <a:lvl1pPr>
              <a:buNone/>
              <a:defRPr/>
            </a:lvl1pPr>
          </a:lstStyle>
          <a:p>
            <a:r>
              <a:rPr lang="en-US" dirty="0" smtClean="0"/>
              <a:t>Click icon to add picture</a:t>
            </a:r>
            <a:endParaRPr/>
          </a:p>
        </p:txBody>
      </p:sp>
      <p:sp>
        <p:nvSpPr>
          <p:cNvPr id="2" name="Title 1"/>
          <p:cNvSpPr>
            <a:spLocks noGrp="1"/>
          </p:cNvSpPr>
          <p:nvPr>
            <p:ph type="ctrTitle"/>
          </p:nvPr>
        </p:nvSpPr>
        <p:spPr>
          <a:xfrm>
            <a:off x="658368" y="4495800"/>
            <a:ext cx="7827264" cy="1219200"/>
          </a:xfrm>
        </p:spPr>
        <p:txBody>
          <a:bodyPr anchor="b" anchorCtr="0">
            <a:noAutofit/>
          </a:bodyPr>
          <a:lstStyle>
            <a:lvl1pPr>
              <a:lnSpc>
                <a:spcPts val="5200"/>
              </a:lnSpc>
              <a:defRPr sz="4800" b="1">
                <a:gradFill>
                  <a:gsLst>
                    <a:gs pos="50000">
                      <a:schemeClr val="tx1">
                        <a:lumMod val="65000"/>
                        <a:lumOff val="35000"/>
                      </a:schemeClr>
                    </a:gs>
                    <a:gs pos="100000">
                      <a:schemeClr val="tx1">
                        <a:lumMod val="85000"/>
                        <a:lumOff val="15000"/>
                      </a:schemeClr>
                    </a:gs>
                  </a:gsLst>
                  <a:lin ang="5400000" scaled="0"/>
                </a:gradFill>
                <a:effectLst/>
              </a:defRPr>
            </a:lvl1pPr>
          </a:lstStyle>
          <a:p>
            <a:r>
              <a:rPr lang="en-US" smtClean="0"/>
              <a:t>Click to edit Master title style</a:t>
            </a:r>
            <a:endParaRPr/>
          </a:p>
        </p:txBody>
      </p:sp>
      <p:sp>
        <p:nvSpPr>
          <p:cNvPr id="3" name="Subtitle 2"/>
          <p:cNvSpPr>
            <a:spLocks noGrp="1"/>
          </p:cNvSpPr>
          <p:nvPr>
            <p:ph type="subTitle" idx="1"/>
          </p:nvPr>
        </p:nvSpPr>
        <p:spPr>
          <a:xfrm>
            <a:off x="658368" y="5715000"/>
            <a:ext cx="7827264" cy="381000"/>
          </a:xfrm>
        </p:spPr>
        <p:txBody>
          <a:bodyPr>
            <a:normAutofit/>
          </a:bodyPr>
          <a:lstStyle>
            <a:lvl1pPr marL="0" indent="0" algn="ctr">
              <a:buNone/>
              <a:defRPr sz="2000" b="1">
                <a:gradFill>
                  <a:gsLst>
                    <a:gs pos="50000">
                      <a:schemeClr val="tx1">
                        <a:lumMod val="65000"/>
                        <a:lumOff val="35000"/>
                      </a:schemeClr>
                    </a:gs>
                    <a:gs pos="100000">
                      <a:schemeClr val="tx1">
                        <a:lumMod val="85000"/>
                        <a:lumOff val="15000"/>
                      </a:schemeClr>
                    </a:gs>
                  </a:gsLst>
                  <a:lin ang="5400000" scaled="0"/>
                </a:gra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21132"/>
            <a:ext cx="2133600" cy="300318"/>
          </a:xfrm>
        </p:spPr>
        <p:txBody>
          <a:bodyPr/>
          <a:lstStyle>
            <a:lvl1pPr>
              <a:defRPr sz="1100" b="1">
                <a:solidFill>
                  <a:schemeClr val="tx1">
                    <a:lumMod val="50000"/>
                    <a:lumOff val="50000"/>
                  </a:schemeClr>
                </a:solidFill>
              </a:defRPr>
            </a:lvl1pPr>
          </a:lstStyle>
          <a:p>
            <a:fld id="{7E6C1EDB-CE87-4BA6-95D9-AD3AE9C734F7}" type="datetime1">
              <a:rPr lang="en-US" smtClean="0"/>
              <a:pPr/>
              <a:t>4/22/12</a:t>
            </a:fld>
            <a:endParaRPr/>
          </a:p>
        </p:txBody>
      </p:sp>
      <p:sp>
        <p:nvSpPr>
          <p:cNvPr id="5" name="Footer Placeholder 4"/>
          <p:cNvSpPr>
            <a:spLocks noGrp="1"/>
          </p:cNvSpPr>
          <p:nvPr>
            <p:ph type="ftr" sz="quarter" idx="11"/>
          </p:nvPr>
        </p:nvSpPr>
        <p:spPr>
          <a:xfrm>
            <a:off x="3124200" y="6212541"/>
            <a:ext cx="2895600" cy="300318"/>
          </a:xfrm>
        </p:spPr>
        <p:txBody>
          <a:bodyPr/>
          <a:lstStyle>
            <a:lvl1pPr>
              <a:defRPr sz="1100" b="1">
                <a:solidFill>
                  <a:schemeClr val="tx1">
                    <a:lumMod val="50000"/>
                    <a:lumOff val="50000"/>
                  </a:schemeClr>
                </a:solidFill>
              </a:defRPr>
            </a:lvl1pPr>
          </a:lstStyle>
          <a:p>
            <a:r>
              <a:rPr smtClean="0"/>
              <a:t>
              </a:t>
            </a:r>
            <a:endParaRPr/>
          </a:p>
        </p:txBody>
      </p:sp>
      <p:sp>
        <p:nvSpPr>
          <p:cNvPr id="6" name="Slide Number Placeholder 5"/>
          <p:cNvSpPr>
            <a:spLocks noGrp="1"/>
          </p:cNvSpPr>
          <p:nvPr>
            <p:ph type="sldNum" sz="quarter" idx="12"/>
          </p:nvPr>
        </p:nvSpPr>
        <p:spPr>
          <a:xfrm>
            <a:off x="6553200" y="6212541"/>
            <a:ext cx="2133600" cy="300318"/>
          </a:xfrm>
        </p:spPr>
        <p:txBody>
          <a:bodyPr/>
          <a:lstStyle>
            <a:lvl1pPr>
              <a:defRPr sz="1400" b="1">
                <a:solidFill>
                  <a:schemeClr val="tx1">
                    <a:lumMod val="50000"/>
                    <a:lumOff val="50000"/>
                  </a:schemeClr>
                </a:solidFill>
              </a:defRPr>
            </a:lvl1pPr>
          </a:lstStyle>
          <a:p>
            <a:fld id="{8AF02B71-8991-4516-A01E-F1A9ACD28BDC}" type="slidenum">
              <a:rPr smtClean="0"/>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3100" y="2424953"/>
            <a:ext cx="7823200" cy="1474788"/>
          </a:xfrm>
        </p:spPr>
        <p:txBody>
          <a:bodyPr anchor="b" anchorCtr="0"/>
          <a:lstStyle>
            <a:lvl1pPr algn="ctr">
              <a:defRPr sz="4800" b="1" cap="none" baseline="0">
                <a:effectLst/>
              </a:defRPr>
            </a:lvl1pPr>
          </a:lstStyle>
          <a:p>
            <a:r>
              <a:rPr lang="en-US" smtClean="0"/>
              <a:t>Click to edit Master title style</a:t>
            </a:r>
            <a:endParaRPr/>
          </a:p>
        </p:txBody>
      </p:sp>
      <p:sp>
        <p:nvSpPr>
          <p:cNvPr id="3" name="Text Placeholder 2"/>
          <p:cNvSpPr>
            <a:spLocks noGrp="1"/>
          </p:cNvSpPr>
          <p:nvPr>
            <p:ph type="body" idx="1"/>
          </p:nvPr>
        </p:nvSpPr>
        <p:spPr>
          <a:xfrm>
            <a:off x="673100" y="3913188"/>
            <a:ext cx="7823200" cy="434694"/>
          </a:xfrm>
        </p:spPr>
        <p:txBody>
          <a:bodyPr vert="horz" lIns="91440" tIns="45720" rIns="91440" bIns="45720" rtlCol="0">
            <a:normAutofit/>
          </a:bodyPr>
          <a:lstStyle>
            <a:lvl1pPr marL="0" indent="0" algn="ctr" defTabSz="914400" rtl="0" eaLnBrk="1" latinLnBrk="0" hangingPunct="1">
              <a:spcBef>
                <a:spcPts val="200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7F108C-2518-4D60-9FAF-6346FD9D7826}" type="datetime1">
              <a:rPr lang="en-US" smtClean="0"/>
              <a:pPr/>
              <a:t>4/22/12</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47838"/>
            <a:ext cx="3563470"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1747838"/>
            <a:ext cx="3565526"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DE52B54-BC1D-466E-98B4-B0082340936C}" type="datetime1">
              <a:rPr lang="en-US" smtClean="0"/>
              <a:pPr/>
              <a:t>4/22/12</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398" y="1515035"/>
            <a:ext cx="3566160"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398"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58471" y="1515035"/>
            <a:ext cx="3566160"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471"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1508C9F-E380-43A3-ADC1-0217F1EB7573}" type="datetime1">
              <a:rPr lang="en-US" smtClean="0"/>
              <a:pPr/>
              <a:t>4/22/12</a:t>
            </a:fld>
            <a:endParaRPr/>
          </a:p>
        </p:txBody>
      </p:sp>
      <p:sp>
        <p:nvSpPr>
          <p:cNvPr id="8" name="Footer Placeholder 7"/>
          <p:cNvSpPr>
            <a:spLocks noGrp="1"/>
          </p:cNvSpPr>
          <p:nvPr>
            <p:ph type="ftr" sz="quarter" idx="11"/>
          </p:nvPr>
        </p:nvSpPr>
        <p:spPr/>
        <p:txBody>
          <a:bodyPr/>
          <a:lstStyle/>
          <a:p>
            <a:r>
              <a:rPr smtClean="0"/>
              <a:t>
              </a:t>
            </a:r>
            <a:endParaRPr/>
          </a:p>
        </p:txBody>
      </p:sp>
      <p:sp>
        <p:nvSpPr>
          <p:cNvPr id="9" name="Slide Number Placeholder 8"/>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B10C791-6992-4CCF-A244-B250C8BB22F1}" type="datetime1">
              <a:rPr lang="en-US" smtClean="0"/>
              <a:pPr/>
              <a:t>4/22/12</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420578-B892-4967-98F8-D0B4A045ADFD}" type="datetime1">
              <a:rPr lang="en-US" smtClean="0"/>
              <a:pPr/>
              <a:t>4/22/12</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670" y="793376"/>
            <a:ext cx="3794760" cy="968189"/>
          </a:xfrm>
        </p:spPr>
        <p:txBody>
          <a:bodyPr anchor="b"/>
          <a:lstStyle>
            <a:lvl1pPr algn="l">
              <a:lnSpc>
                <a:spcPts val="4000"/>
              </a:lnSpc>
              <a:defRPr sz="3600" b="1"/>
            </a:lvl1pPr>
          </a:lstStyle>
          <a:p>
            <a:r>
              <a:rPr lang="en-US" smtClean="0"/>
              <a:t>Click to edit Master title style</a:t>
            </a:r>
            <a:endParaRPr/>
          </a:p>
        </p:txBody>
      </p:sp>
      <p:sp>
        <p:nvSpPr>
          <p:cNvPr id="3" name="Content Placeholder 2"/>
          <p:cNvSpPr>
            <a:spLocks noGrp="1"/>
          </p:cNvSpPr>
          <p:nvPr>
            <p:ph idx="1"/>
          </p:nvPr>
        </p:nvSpPr>
        <p:spPr>
          <a:xfrm>
            <a:off x="4800600" y="658906"/>
            <a:ext cx="3794760" cy="5405719"/>
          </a:xfrm>
        </p:spPr>
        <p:txBody>
          <a:bodyPr>
            <a:normAutofit/>
          </a:bodyPr>
          <a:lstStyle>
            <a:lvl1pPr>
              <a:spcBef>
                <a:spcPts val="2000"/>
              </a:spcBef>
              <a:defRPr sz="2200">
                <a:effectLst/>
              </a:defRPr>
            </a:lvl1pPr>
            <a:lvl2pPr>
              <a:spcBef>
                <a:spcPts val="2000"/>
              </a:spcBef>
              <a:defRPr sz="2000">
                <a:effectLst/>
              </a:defRPr>
            </a:lvl2pPr>
            <a:lvl3pPr>
              <a:spcBef>
                <a:spcPts val="2000"/>
              </a:spcBef>
              <a:defRPr sz="1800">
                <a:effectLst/>
              </a:defRPr>
            </a:lvl3pPr>
            <a:lvl4pPr>
              <a:spcBef>
                <a:spcPts val="2000"/>
              </a:spcBef>
              <a:defRPr sz="1800">
                <a:effectLst/>
              </a:defRPr>
            </a:lvl4pPr>
            <a:lvl5pPr>
              <a:spcBef>
                <a:spcPts val="2000"/>
              </a:spcBef>
              <a:defRPr sz="1800">
                <a:effectLs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91670" y="1748118"/>
            <a:ext cx="3794760" cy="3814482"/>
          </a:xfrm>
        </p:spPr>
        <p:txBody>
          <a:bodyPr>
            <a:normAutofit/>
          </a:bodyPr>
          <a:lstStyle>
            <a:lvl1pPr marL="0" indent="0">
              <a:lnSpc>
                <a:spcPct val="110000"/>
              </a:lnSpc>
              <a:buNone/>
              <a:defRPr sz="2000">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CDF1B-54EC-4432-8649-0FE40DD46F86}" type="datetime1">
              <a:rPr lang="en-US" smtClean="0"/>
              <a:pPr/>
              <a:t>4/22/12</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p>
            <a:fld id="{EBF5CD18-686B-47A9-AFD5-66CE5FA52A66}"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28601"/>
            <a:ext cx="7313613" cy="1264024"/>
          </a:xfrm>
          <a:prstGeom prst="rect">
            <a:avLst/>
          </a:prstGeom>
          <a:scene3d>
            <a:camera prst="orthographicFront"/>
            <a:lightRig rig="chilly" dir="t"/>
          </a:scene3d>
          <a:sp3d extrusionH="12700">
            <a:extrusionClr>
              <a:schemeClr val="bg1"/>
            </a:extrusionClr>
          </a:sp3d>
        </p:spPr>
        <p:txBody>
          <a:bodyPr vert="horz" lIns="91440" tIns="45720" rIns="91440" bIns="45720" rtlCol="0" anchor="ctr">
            <a:noAutofit/>
            <a:sp3d extrusionH="12700">
              <a:extrusionClr>
                <a:schemeClr val="bg1"/>
              </a:extrusionClr>
            </a:sp3d>
          </a:bodyPr>
          <a:lstStyle/>
          <a:p>
            <a:r>
              <a:rPr lang="en-US" smtClean="0"/>
              <a:t>Click to edit Master title style</a:t>
            </a:r>
            <a:endParaRPr/>
          </a:p>
        </p:txBody>
      </p:sp>
      <p:sp>
        <p:nvSpPr>
          <p:cNvPr id="3" name="Text Placeholder 2"/>
          <p:cNvSpPr>
            <a:spLocks noGrp="1"/>
          </p:cNvSpPr>
          <p:nvPr>
            <p:ph type="body" idx="1"/>
          </p:nvPr>
        </p:nvSpPr>
        <p:spPr>
          <a:xfrm>
            <a:off x="914400" y="1747838"/>
            <a:ext cx="7313613" cy="4303338"/>
          </a:xfrm>
          <a:prstGeom prst="rect">
            <a:avLst/>
          </a:prstGeom>
          <a:effectLst/>
        </p:spPr>
        <p:txBody>
          <a:bodyPr vert="horz" lIns="91440" tIns="45720" rIns="91440" bIns="45720" rtlCol="0">
            <a:normAutofit/>
            <a:scene3d>
              <a:camera prst="orthographicFront"/>
              <a:lightRig rig="chilly" dir="t"/>
            </a:scene3d>
            <a:sp3d extrusionH="6350">
              <a:extrusionClr>
                <a:schemeClr val="bg1"/>
              </a:extrusionClr>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225988"/>
            <a:ext cx="2133600" cy="277906"/>
          </a:xfrm>
          <a:prstGeom prst="rect">
            <a:avLst/>
          </a:prstGeom>
        </p:spPr>
        <p:txBody>
          <a:bodyPr vert="horz" lIns="91440" tIns="45720" rIns="91440" bIns="45720" rtlCol="0" anchor="ctr"/>
          <a:lstStyle>
            <a:lvl1pPr marL="0" algn="l" defTabSz="914400" rtl="0" eaLnBrk="1" latinLnBrk="0" hangingPunct="1">
              <a:defRPr sz="1100" b="1" kern="1200">
                <a:solidFill>
                  <a:schemeClr val="tx1">
                    <a:lumMod val="50000"/>
                    <a:lumOff val="50000"/>
                  </a:schemeClr>
                </a:solidFill>
                <a:latin typeface="+mn-lt"/>
                <a:ea typeface="+mn-ea"/>
                <a:cs typeface="+mn-cs"/>
              </a:defRPr>
            </a:lvl1pPr>
          </a:lstStyle>
          <a:p>
            <a:fld id="{7E6C1EDB-CE87-4BA6-95D9-AD3AE9C734F7}" type="datetime1">
              <a:rPr lang="en-US" smtClean="0"/>
              <a:pPr/>
              <a:t>4/22/12</a:t>
            </a:fld>
            <a:endParaRPr/>
          </a:p>
        </p:txBody>
      </p:sp>
      <p:sp>
        <p:nvSpPr>
          <p:cNvPr id="5" name="Footer Placeholder 4"/>
          <p:cNvSpPr>
            <a:spLocks noGrp="1"/>
          </p:cNvSpPr>
          <p:nvPr>
            <p:ph type="ftr" sz="quarter" idx="3"/>
          </p:nvPr>
        </p:nvSpPr>
        <p:spPr>
          <a:xfrm>
            <a:off x="3124200" y="6225988"/>
            <a:ext cx="2895600" cy="277906"/>
          </a:xfrm>
          <a:prstGeom prst="rect">
            <a:avLst/>
          </a:prstGeom>
        </p:spPr>
        <p:txBody>
          <a:bodyPr vert="horz" lIns="91440" tIns="45720" rIns="91440" bIns="45720" rtlCol="0" anchor="ctr"/>
          <a:lstStyle>
            <a:lvl1pPr marL="0" algn="ctr" defTabSz="914400" rtl="0" eaLnBrk="1" latinLnBrk="0" hangingPunct="1">
              <a:defRPr sz="1100" b="1" kern="1200">
                <a:solidFill>
                  <a:schemeClr val="tx1">
                    <a:lumMod val="50000"/>
                    <a:lumOff val="50000"/>
                  </a:schemeClr>
                </a:solidFill>
                <a:latin typeface="+mn-lt"/>
                <a:ea typeface="+mn-ea"/>
                <a:cs typeface="+mn-cs"/>
              </a:defRPr>
            </a:lvl1pPr>
          </a:lstStyle>
          <a:p>
            <a:r>
              <a:rPr smtClean="0"/>
              <a:t>
              </a:t>
            </a:r>
            <a:endParaRPr/>
          </a:p>
        </p:txBody>
      </p:sp>
      <p:sp>
        <p:nvSpPr>
          <p:cNvPr id="6" name="Slide Number Placeholder 5"/>
          <p:cNvSpPr>
            <a:spLocks noGrp="1"/>
          </p:cNvSpPr>
          <p:nvPr>
            <p:ph type="sldNum" sz="quarter" idx="4"/>
          </p:nvPr>
        </p:nvSpPr>
        <p:spPr>
          <a:xfrm>
            <a:off x="6553200" y="6225988"/>
            <a:ext cx="2133600" cy="277906"/>
          </a:xfrm>
          <a:prstGeom prst="rect">
            <a:avLst/>
          </a:prstGeom>
        </p:spPr>
        <p:txBody>
          <a:bodyPr vert="horz" lIns="91440" tIns="45720" rIns="91440" bIns="45720" rtlCol="0" anchor="ctr"/>
          <a:lstStyle>
            <a:lvl1pPr marL="0" algn="r" defTabSz="914400" rtl="0" eaLnBrk="1" latinLnBrk="0" hangingPunct="1">
              <a:defRPr sz="1400" b="1" kern="1200">
                <a:solidFill>
                  <a:schemeClr val="tx1">
                    <a:lumMod val="50000"/>
                    <a:lumOff val="50000"/>
                  </a:schemeClr>
                </a:solidFill>
                <a:latin typeface="+mn-lt"/>
                <a:ea typeface="+mn-ea"/>
                <a:cs typeface="+mn-cs"/>
              </a:defRPr>
            </a:lvl1pPr>
          </a:lstStyle>
          <a:p>
            <a:fld id="{8AF02B71-8991-4516-A01E-F1A9ACD28BDC}" type="slidenum">
              <a:rPr smtClean="0"/>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lnSpc>
          <a:spcPts val="5600"/>
        </a:lnSpc>
        <a:spcBef>
          <a:spcPct val="0"/>
        </a:spcBef>
        <a:buNone/>
        <a:defRPr sz="54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p:titleStyle>
    <p:bodyStyle>
      <a:lvl1pPr marL="342900" indent="-342900" algn="l" defTabSz="914400" rtl="0" eaLnBrk="1" latinLnBrk="0" hangingPunct="1">
        <a:spcBef>
          <a:spcPts val="2000"/>
        </a:spcBef>
        <a:buSzPct val="80000"/>
        <a:buFont typeface="Wingdings" pitchFamily="2" charset="2"/>
        <a:buChar char="l"/>
        <a:defRPr sz="24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685800" indent="-336550" algn="l" defTabSz="914400" rtl="0" eaLnBrk="1" latinLnBrk="0" hangingPunct="1">
        <a:spcBef>
          <a:spcPct val="20000"/>
        </a:spcBef>
        <a:buSzPct val="80000"/>
        <a:buFont typeface="Wingdings" pitchFamily="2" charset="2"/>
        <a:buChar char="l"/>
        <a:defRPr sz="22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2pPr>
      <a:lvl3pPr marL="1035050" indent="-349250" algn="l" defTabSz="914400" rtl="0" eaLnBrk="1" latinLnBrk="0" hangingPunct="1">
        <a:spcBef>
          <a:spcPct val="20000"/>
        </a:spcBef>
        <a:buSzPct val="80000"/>
        <a:buFont typeface="Wingdings" pitchFamily="2" charset="2"/>
        <a:buChar char="l"/>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3pPr>
      <a:lvl4pPr marL="1371600" indent="-3365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4pPr>
      <a:lvl5pPr marL="1720850" indent="-3492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Layout" Target="../slideLayouts/slideLayout9.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6" Type="http://schemas.openxmlformats.org/officeDocument/2006/relationships/image" Target="../media/image7.jpeg"/><Relationship Id="rId4" Type="http://schemas.openxmlformats.org/officeDocument/2006/relationships/image" Target="../media/image5.jpeg"/><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4.jpeg"/><Relationship Id="rId5" Type="http://schemas.openxmlformats.org/officeDocument/2006/relationships/image" Target="../media/image6.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8.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4" Type="http://schemas.openxmlformats.org/officeDocument/2006/relationships/image" Target="../media/image9.jpeg"/><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hyperlink" Target="http://www.youtube.com/watch?v=KPeQ-fO2TZA"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Cigarette and Tobacco Advertising</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 name="Title 26"/>
          <p:cNvSpPr>
            <a:spLocks noGrp="1"/>
          </p:cNvSpPr>
          <p:nvPr>
            <p:ph type="title"/>
          </p:nvPr>
        </p:nvSpPr>
        <p:spPr>
          <a:xfrm>
            <a:off x="457200" y="273050"/>
            <a:ext cx="8686800" cy="1162050"/>
          </a:xfrm>
        </p:spPr>
        <p:txBody>
          <a:bodyPr>
            <a:normAutofit/>
          </a:bodyPr>
          <a:lstStyle/>
          <a:p>
            <a:r>
              <a:rPr lang="en-US" sz="3600" dirty="0" smtClean="0"/>
              <a:t>Advertising Appeals?</a:t>
            </a:r>
            <a:endParaRPr lang="en-US" sz="3600" dirty="0"/>
          </a:p>
        </p:txBody>
      </p:sp>
      <p:pic>
        <p:nvPicPr>
          <p:cNvPr id="9" name="Content Placeholder 8" descr="images.jpg"/>
          <p:cNvPicPr>
            <a:picLocks noGrp="1" noChangeAspect="1"/>
          </p:cNvPicPr>
          <p:nvPr>
            <p:ph idx="1"/>
          </p:nvPr>
        </p:nvPicPr>
        <p:blipFill>
          <a:blip r:embed="rId3"/>
          <a:stretch>
            <a:fillRect/>
          </a:stretch>
        </p:blipFill>
        <p:spPr>
          <a:xfrm>
            <a:off x="2895600" y="1435100"/>
            <a:ext cx="6248400" cy="4691063"/>
          </a:xfrm>
        </p:spPr>
      </p:pic>
      <p:sp>
        <p:nvSpPr>
          <p:cNvPr id="5" name="TextBox 4"/>
          <p:cNvSpPr txBox="1"/>
          <p:nvPr/>
        </p:nvSpPr>
        <p:spPr>
          <a:xfrm>
            <a:off x="0" y="1561235"/>
            <a:ext cx="2895600" cy="4031873"/>
          </a:xfrm>
          <a:prstGeom prst="rect">
            <a:avLst/>
          </a:prstGeom>
          <a:noFill/>
        </p:spPr>
        <p:txBody>
          <a:bodyPr wrap="square" rtlCol="0">
            <a:spAutoFit/>
          </a:bodyPr>
          <a:lstStyle/>
          <a:p>
            <a:pPr>
              <a:buFont typeface="Arial"/>
              <a:buChar char="•"/>
            </a:pPr>
            <a:r>
              <a:rPr lang="en-US" sz="3200" dirty="0" smtClean="0"/>
              <a:t>Sex Appeal</a:t>
            </a:r>
          </a:p>
          <a:p>
            <a:pPr>
              <a:buFont typeface="Arial"/>
              <a:buChar char="•"/>
            </a:pPr>
            <a:r>
              <a:rPr lang="en-US" sz="3200" dirty="0" smtClean="0"/>
              <a:t>Gender Appeal</a:t>
            </a:r>
          </a:p>
          <a:p>
            <a:pPr>
              <a:buFont typeface="Arial"/>
              <a:buChar char="•"/>
            </a:pPr>
            <a:r>
              <a:rPr lang="en-US" sz="3200" dirty="0" smtClean="0"/>
              <a:t>Fun/Relaxation Appeal</a:t>
            </a:r>
          </a:p>
          <a:p>
            <a:pPr>
              <a:buFont typeface="Arial"/>
              <a:buChar char="•"/>
            </a:pPr>
            <a:r>
              <a:rPr lang="en-US" sz="3200" dirty="0" smtClean="0"/>
              <a:t>Slogan</a:t>
            </a:r>
          </a:p>
          <a:p>
            <a:pPr>
              <a:buFont typeface="Arial"/>
              <a:buChar char="•"/>
            </a:pPr>
            <a:endParaRPr lang="en-US" sz="3200" dirty="0" smtClean="0"/>
          </a:p>
          <a:p>
            <a:endParaRPr lang="en-US" sz="3200" dirty="0" smtClean="0"/>
          </a:p>
          <a:p>
            <a:pPr>
              <a:buFont typeface="Arial"/>
              <a:buChar char="•"/>
            </a:pPr>
            <a:r>
              <a:rPr lang="en-US" sz="3200" dirty="0" smtClean="0"/>
              <a:t>Any others?</a:t>
            </a:r>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Content Placeholder 7" descr="images-7.jpg"/>
          <p:cNvPicPr>
            <a:picLocks noGrp="1" noChangeAspect="1"/>
          </p:cNvPicPr>
          <p:nvPr>
            <p:ph idx="1"/>
          </p:nvPr>
        </p:nvPicPr>
        <p:blipFill>
          <a:blip r:embed="rId3"/>
          <a:stretch>
            <a:fillRect/>
          </a:stretch>
        </p:blipFill>
        <p:spPr>
          <a:xfrm>
            <a:off x="4953000" y="0"/>
            <a:ext cx="4191000" cy="6857999"/>
          </a:xfrm>
        </p:spPr>
      </p:pic>
      <p:pic>
        <p:nvPicPr>
          <p:cNvPr id="9" name="Picture 8" descr="2163494811_beaa911c88_z.jpg"/>
          <p:cNvPicPr>
            <a:picLocks noChangeAspect="1"/>
          </p:cNvPicPr>
          <p:nvPr/>
        </p:nvPicPr>
        <p:blipFill>
          <a:blip r:embed="rId4"/>
          <a:stretch>
            <a:fillRect/>
          </a:stretch>
        </p:blipFill>
        <p:spPr>
          <a:xfrm>
            <a:off x="0" y="2966322"/>
            <a:ext cx="4953000" cy="3891677"/>
          </a:xfrm>
          <a:prstGeom prst="rect">
            <a:avLst/>
          </a:prstGeom>
        </p:spPr>
      </p:pic>
      <p:sp>
        <p:nvSpPr>
          <p:cNvPr id="11" name="TextBox 10"/>
          <p:cNvSpPr txBox="1"/>
          <p:nvPr/>
        </p:nvSpPr>
        <p:spPr>
          <a:xfrm>
            <a:off x="304800" y="381000"/>
            <a:ext cx="4648200" cy="2954655"/>
          </a:xfrm>
          <a:prstGeom prst="rect">
            <a:avLst/>
          </a:prstGeom>
          <a:noFill/>
        </p:spPr>
        <p:txBody>
          <a:bodyPr wrap="square" rtlCol="0">
            <a:spAutoFit/>
          </a:bodyPr>
          <a:lstStyle/>
          <a:p>
            <a:pPr>
              <a:buFont typeface="Arial"/>
              <a:buChar char="•"/>
            </a:pPr>
            <a:r>
              <a:rPr lang="en-US" sz="2800" dirty="0" smtClean="0"/>
              <a:t>Gender Appeal</a:t>
            </a:r>
          </a:p>
          <a:p>
            <a:pPr>
              <a:buFont typeface="Arial"/>
              <a:buChar char="•"/>
            </a:pPr>
            <a:r>
              <a:rPr lang="en-US" sz="2800" dirty="0" smtClean="0"/>
              <a:t>Sex Appeal</a:t>
            </a:r>
          </a:p>
          <a:p>
            <a:pPr>
              <a:buFont typeface="Arial"/>
              <a:buChar char="•"/>
            </a:pPr>
            <a:r>
              <a:rPr lang="en-US" sz="2800" dirty="0" smtClean="0"/>
              <a:t>Youthfulness Appeal</a:t>
            </a:r>
          </a:p>
          <a:p>
            <a:pPr>
              <a:buFont typeface="Arial"/>
              <a:buChar char="•"/>
            </a:pPr>
            <a:r>
              <a:rPr lang="en-US" sz="2800" dirty="0" smtClean="0"/>
              <a:t>Sophistication Appeal</a:t>
            </a:r>
          </a:p>
          <a:p>
            <a:pPr>
              <a:buFont typeface="Arial"/>
              <a:buChar char="•"/>
            </a:pPr>
            <a:r>
              <a:rPr lang="en-US" sz="2800" dirty="0" smtClean="0"/>
              <a:t>Slogans</a:t>
            </a:r>
          </a:p>
          <a:p>
            <a:pPr>
              <a:buFont typeface="Arial"/>
              <a:buChar char="•"/>
            </a:pPr>
            <a:r>
              <a:rPr lang="en-US" sz="2800" dirty="0" smtClean="0"/>
              <a:t>Group Identification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900" decel="100000" fill="hold"/>
                                        <p:tgtEl>
                                          <p:spTgt spid="1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274638"/>
            <a:ext cx="8229600" cy="868362"/>
          </a:xfrm>
        </p:spPr>
        <p:txBody>
          <a:bodyPr/>
          <a:lstStyle/>
          <a:p>
            <a:r>
              <a:rPr lang="en-US" dirty="0" smtClean="0"/>
              <a:t>Animations</a:t>
            </a:r>
            <a:endParaRPr lang="en-US" dirty="0"/>
          </a:p>
        </p:txBody>
      </p:sp>
      <p:pic>
        <p:nvPicPr>
          <p:cNvPr id="8" name="Content Placeholder 7" descr="images-1.jpg"/>
          <p:cNvPicPr>
            <a:picLocks noGrp="1" noChangeAspect="1"/>
          </p:cNvPicPr>
          <p:nvPr>
            <p:ph sz="half" idx="2"/>
          </p:nvPr>
        </p:nvPicPr>
        <p:blipFill>
          <a:blip r:embed="rId3"/>
          <a:stretch>
            <a:fillRect/>
          </a:stretch>
        </p:blipFill>
        <p:spPr>
          <a:xfrm>
            <a:off x="2476500" y="1417638"/>
            <a:ext cx="2501900" cy="3251200"/>
          </a:xfrm>
        </p:spPr>
      </p:pic>
      <p:pic>
        <p:nvPicPr>
          <p:cNvPr id="5" name="Picture 4" descr="images-2.jpg"/>
          <p:cNvPicPr>
            <a:picLocks noChangeAspect="1"/>
          </p:cNvPicPr>
          <p:nvPr/>
        </p:nvPicPr>
        <p:blipFill>
          <a:blip r:embed="rId4"/>
          <a:stretch>
            <a:fillRect/>
          </a:stretch>
        </p:blipFill>
        <p:spPr>
          <a:xfrm>
            <a:off x="0" y="4368800"/>
            <a:ext cx="3009900" cy="2489200"/>
          </a:xfrm>
          <a:prstGeom prst="rect">
            <a:avLst/>
          </a:prstGeom>
        </p:spPr>
      </p:pic>
      <p:pic>
        <p:nvPicPr>
          <p:cNvPr id="12" name="Picture 11" descr="fredwil.GIF"/>
          <p:cNvPicPr>
            <a:picLocks noChangeAspect="1"/>
          </p:cNvPicPr>
          <p:nvPr/>
        </p:nvPicPr>
        <p:blipFill>
          <a:blip r:embed="rId5"/>
          <a:stretch>
            <a:fillRect/>
          </a:stretch>
        </p:blipFill>
        <p:spPr>
          <a:xfrm>
            <a:off x="3009900" y="4668838"/>
            <a:ext cx="3619500" cy="2252662"/>
          </a:xfrm>
          <a:prstGeom prst="rect">
            <a:avLst/>
          </a:prstGeom>
        </p:spPr>
      </p:pic>
      <p:sp>
        <p:nvSpPr>
          <p:cNvPr id="13" name="TextBox 12"/>
          <p:cNvSpPr txBox="1"/>
          <p:nvPr/>
        </p:nvSpPr>
        <p:spPr>
          <a:xfrm>
            <a:off x="4978400" y="1143000"/>
            <a:ext cx="4165600" cy="3416320"/>
          </a:xfrm>
          <a:prstGeom prst="rect">
            <a:avLst/>
          </a:prstGeom>
          <a:noFill/>
        </p:spPr>
        <p:txBody>
          <a:bodyPr wrap="square" rtlCol="0">
            <a:spAutoFit/>
          </a:bodyPr>
          <a:lstStyle/>
          <a:p>
            <a:pPr>
              <a:buFont typeface="Arial"/>
              <a:buChar char="•"/>
            </a:pPr>
            <a:r>
              <a:rPr lang="en-US" sz="2400" i="1" dirty="0"/>
              <a:t>“Today’s teenager is tomorrow’s potential regular customer, and the overwhelming majority of smokers first begin to smoke while still in their teens…The smoking patterns of teenagers are particularly important to Philip Morris.”</a:t>
            </a:r>
            <a:r>
              <a:rPr lang="en-US" sz="2400" i="1" dirty="0" smtClean="0"/>
              <a:t> </a:t>
            </a:r>
            <a:r>
              <a:rPr lang="en-US" sz="2400" b="1" i="1" dirty="0" smtClean="0"/>
              <a:t> </a:t>
            </a:r>
            <a:endParaRPr lang="en-US" sz="2400" dirty="0"/>
          </a:p>
        </p:txBody>
      </p:sp>
      <p:pic>
        <p:nvPicPr>
          <p:cNvPr id="10" name="Picture 9" descr="images-14.jpg"/>
          <p:cNvPicPr>
            <a:picLocks noChangeAspect="1"/>
          </p:cNvPicPr>
          <p:nvPr/>
        </p:nvPicPr>
        <p:blipFill>
          <a:blip r:embed="rId6"/>
          <a:stretch>
            <a:fillRect/>
          </a:stretch>
        </p:blipFill>
        <p:spPr>
          <a:xfrm>
            <a:off x="0" y="1092220"/>
            <a:ext cx="2476500" cy="327658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Candy Flavored Cigarettes?</a:t>
            </a:r>
            <a:endParaRPr lang="en-US" dirty="0"/>
          </a:p>
        </p:txBody>
      </p:sp>
      <p:pic>
        <p:nvPicPr>
          <p:cNvPr id="5" name="Content Placeholder 4" descr="kool_berry.jpg"/>
          <p:cNvPicPr>
            <a:picLocks noGrp="1" noChangeAspect="1"/>
          </p:cNvPicPr>
          <p:nvPr>
            <p:ph sz="half" idx="1"/>
          </p:nvPr>
        </p:nvPicPr>
        <p:blipFill>
          <a:blip r:embed="rId3"/>
          <a:stretch>
            <a:fillRect/>
          </a:stretch>
        </p:blipFill>
        <p:spPr>
          <a:xfrm>
            <a:off x="-1" y="1747838"/>
            <a:ext cx="4648200" cy="5110162"/>
          </a:xfrm>
        </p:spPr>
      </p:pic>
      <p:sp>
        <p:nvSpPr>
          <p:cNvPr id="4" name="Content Placeholder 3"/>
          <p:cNvSpPr>
            <a:spLocks noGrp="1"/>
          </p:cNvSpPr>
          <p:nvPr>
            <p:ph sz="half" idx="2"/>
          </p:nvPr>
        </p:nvSpPr>
        <p:spPr/>
        <p:txBody>
          <a:bodyPr/>
          <a:lstStyle/>
          <a:p>
            <a:r>
              <a:rPr lang="en-US" dirty="0" smtClean="0"/>
              <a:t>Flavored cigarettes such as Kool’s Midnight Berry are now illegal in the U.S.</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than a Commercial?</a:t>
            </a:r>
            <a:endParaRPr lang="en-US" dirty="0"/>
          </a:p>
        </p:txBody>
      </p:sp>
      <p:sp>
        <p:nvSpPr>
          <p:cNvPr id="16" name="Content Placeholder 15"/>
          <p:cNvSpPr>
            <a:spLocks noGrp="1"/>
          </p:cNvSpPr>
          <p:nvPr>
            <p:ph sz="half" idx="1"/>
          </p:nvPr>
        </p:nvSpPr>
        <p:spPr/>
        <p:txBody>
          <a:bodyPr>
            <a:normAutofit/>
          </a:bodyPr>
          <a:lstStyle/>
          <a:p>
            <a:r>
              <a:rPr dirty="0" smtClean="0">
                <a:hlinkClick r:id="rId3"/>
              </a:rPr>
              <a:t>http://www.youtube.com/watch?v=KPeQ-fO2TZA</a:t>
            </a:r>
            <a:endParaRPr lang="en-US" dirty="0" smtClean="0"/>
          </a:p>
          <a:p>
            <a:r>
              <a:rPr dirty="0" smtClean="0"/>
              <a:t>"Film is better than any commercial that has been run on television or in any magazine, because the audience is totally unaware of any sponsor involvement.</a:t>
            </a:r>
            <a:r>
              <a:rPr lang="en-US" dirty="0" smtClean="0"/>
              <a:t>"</a:t>
            </a:r>
          </a:p>
        </p:txBody>
      </p:sp>
      <p:pic>
        <p:nvPicPr>
          <p:cNvPr id="19" name="Content Placeholder 18" descr="superman_malboro.jpg"/>
          <p:cNvPicPr>
            <a:picLocks noGrp="1" noChangeAspect="1"/>
          </p:cNvPicPr>
          <p:nvPr>
            <p:ph sz="half" idx="2"/>
          </p:nvPr>
        </p:nvPicPr>
        <p:blipFill>
          <a:blip r:embed="rId4"/>
          <a:stretch>
            <a:fillRect/>
          </a:stretch>
        </p:blipFill>
        <p:spPr>
          <a:xfrm>
            <a:off x="4648200" y="1747838"/>
            <a:ext cx="4495800" cy="3967162"/>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Studio">
      <a:dk1>
        <a:sysClr val="windowText" lastClr="000000"/>
      </a:dk1>
      <a:lt1>
        <a:sysClr val="window" lastClr="FFFFFF"/>
      </a:lt1>
      <a:dk2>
        <a:srgbClr val="535252"/>
      </a:dk2>
      <a:lt2>
        <a:srgbClr val="AAB5C2"/>
      </a:lt2>
      <a:accent1>
        <a:srgbClr val="F7901E"/>
      </a:accent1>
      <a:accent2>
        <a:srgbClr val="FEC60B"/>
      </a:accent2>
      <a:accent3>
        <a:srgbClr val="9FE62F"/>
      </a:accent3>
      <a:accent4>
        <a:srgbClr val="4EA5D1"/>
      </a:accent4>
      <a:accent5>
        <a:srgbClr val="1C4596"/>
      </a:accent5>
      <a:accent6>
        <a:srgbClr val="542D90"/>
      </a:accent6>
      <a:hlink>
        <a:srgbClr val="ED2024"/>
      </a:hlink>
      <a:folHlink>
        <a:srgbClr val="BD912D"/>
      </a:folHlink>
    </a:clrScheme>
    <a:fontScheme name="Studio">
      <a:majorFont>
        <a:latin typeface="Corbel"/>
        <a:ea typeface=""/>
        <a:cs typeface=""/>
        <a:font script="Jpan" typeface="ＭＳ Ｐゴシック"/>
      </a:majorFont>
      <a:minorFont>
        <a:latin typeface="Corbel"/>
        <a:ea typeface=""/>
        <a:cs typeface=""/>
        <a:font script="Jpan" typeface="ＭＳ Ｐゴシック"/>
      </a:minorFont>
    </a:fontScheme>
    <a:fmtScheme name="Studio">
      <a:fillStyleLst>
        <a:solidFill>
          <a:schemeClr val="phClr"/>
        </a:solidFill>
        <a:gradFill rotWithShape="1">
          <a:gsLst>
            <a:gs pos="38000">
              <a:schemeClr val="phClr">
                <a:tint val="100000"/>
                <a:satMod val="100000"/>
              </a:schemeClr>
            </a:gs>
            <a:gs pos="100000">
              <a:schemeClr val="phClr">
                <a:tint val="100000"/>
                <a:shade val="50000"/>
                <a:hueMod val="100000"/>
                <a:satMod val="100000"/>
                <a:lumMod val="100000"/>
              </a:schemeClr>
            </a:gs>
          </a:gsLst>
          <a:lin ang="5400000" scaled="1"/>
        </a:gradFill>
        <a:gradFill rotWithShape="1">
          <a:gsLst>
            <a:gs pos="0">
              <a:schemeClr val="phClr">
                <a:tint val="100000"/>
                <a:shade val="100000"/>
                <a:satMod val="100000"/>
              </a:schemeClr>
            </a:gs>
            <a:gs pos="60000">
              <a:schemeClr val="phClr">
                <a:tint val="100000"/>
                <a:shade val="60000"/>
                <a:alpha val="100000"/>
                <a:satMod val="100000"/>
                <a:lumMod val="100000"/>
              </a:schemeClr>
            </a:gs>
            <a:gs pos="100000">
              <a:schemeClr val="phClr">
                <a:shade val="20000"/>
                <a:satMod val="100000"/>
                <a:lumMod val="100000"/>
              </a:schemeClr>
            </a:gs>
          </a:gsLst>
          <a:lin ang="5400000" scaled="0"/>
        </a:gradFill>
      </a:fillStyleLst>
      <a:lnStyleLst>
        <a:ln w="28575" cap="flat" cmpd="sng" algn="ctr">
          <a:solidFill>
            <a:schemeClr val="phClr">
              <a:shade val="95000"/>
              <a:satMod val="105000"/>
            </a:schemeClr>
          </a:solidFill>
          <a:prstDash val="solid"/>
        </a:ln>
        <a:ln w="47625"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reflection blurRad="101600" stA="26000" endPos="20000" dist="12700" dir="5400000" sy="-100000" rotWithShape="0"/>
          </a:effectLst>
        </a:effectStyle>
        <a:effectStyle>
          <a:effectLst>
            <a:outerShdw blurRad="444500" dist="317500" dir="5400000" sx="90000" sy="-25000" rotWithShape="0">
              <a:srgbClr val="000000">
                <a:alpha val="35000"/>
              </a:srgbClr>
            </a:outerShdw>
          </a:effectLst>
          <a:scene3d>
            <a:camera prst="orthographicFront">
              <a:rot lat="0" lon="0" rev="0"/>
            </a:camera>
            <a:lightRig rig="chilly" dir="t"/>
          </a:scene3d>
          <a:sp3d contourW="12700" prstMaterial="softEdge">
            <a:bevelT w="63500" h="2540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30000">
              <a:schemeClr val="phClr">
                <a:tint val="10000"/>
                <a:alpha val="80000"/>
                <a:satMod val="300000"/>
              </a:schemeClr>
            </a:gs>
            <a:gs pos="100000">
              <a:schemeClr val="phClr">
                <a:tint val="80000"/>
                <a:shade val="100000"/>
                <a:alpha val="100000"/>
                <a:satMod val="200000"/>
              </a:schemeClr>
            </a:gs>
          </a:gsLst>
          <a:lin ang="5400000" scaled="1"/>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Studio.thmx</Template>
  <TotalTime>217</TotalTime>
  <Words>358</Words>
  <Application>Microsoft Macintosh PowerPoint</Application>
  <PresentationFormat>On-screen Show (4:3)</PresentationFormat>
  <Paragraphs>33</Paragraphs>
  <Slides>6</Slides>
  <Notes>6</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Studio</vt:lpstr>
      <vt:lpstr>Cigarette and Tobacco Advertising</vt:lpstr>
      <vt:lpstr>Advertising Appeals?</vt:lpstr>
      <vt:lpstr>Slide 3</vt:lpstr>
      <vt:lpstr>Animations</vt:lpstr>
      <vt:lpstr>Candy Flavored Cigarettes?</vt:lpstr>
      <vt:lpstr>Better than a Commercial?</vt:lpstr>
    </vt:vector>
  </TitlesOfParts>
  <Company>appalachian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Cigarette and Tobacco Advertising</dc:title>
  <dc:creator>Christopher Moen</dc:creator>
  <cp:lastModifiedBy>Donna Breitenstein</cp:lastModifiedBy>
  <cp:revision>25</cp:revision>
  <dcterms:created xsi:type="dcterms:W3CDTF">2012-04-22T18:17:31Z</dcterms:created>
  <dcterms:modified xsi:type="dcterms:W3CDTF">2012-04-22T18:21:26Z</dcterms:modified>
</cp:coreProperties>
</file>